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24" r:id="rId2"/>
    <p:sldId id="325" r:id="rId3"/>
    <p:sldId id="319" r:id="rId4"/>
    <p:sldId id="417" r:id="rId5"/>
    <p:sldId id="411" r:id="rId6"/>
    <p:sldId id="416" r:id="rId7"/>
    <p:sldId id="418" r:id="rId8"/>
    <p:sldId id="420" r:id="rId9"/>
    <p:sldId id="421" r:id="rId10"/>
    <p:sldId id="426" r:id="rId11"/>
    <p:sldId id="415" r:id="rId12"/>
    <p:sldId id="435" r:id="rId13"/>
    <p:sldId id="412" r:id="rId14"/>
    <p:sldId id="413" r:id="rId15"/>
    <p:sldId id="414" r:id="rId16"/>
    <p:sldId id="419" r:id="rId17"/>
    <p:sldId id="423" r:id="rId18"/>
    <p:sldId id="424" r:id="rId19"/>
    <p:sldId id="425" r:id="rId20"/>
    <p:sldId id="427" r:id="rId21"/>
    <p:sldId id="428" r:id="rId22"/>
    <p:sldId id="440" r:id="rId23"/>
    <p:sldId id="429" r:id="rId24"/>
    <p:sldId id="430" r:id="rId25"/>
    <p:sldId id="436" r:id="rId26"/>
    <p:sldId id="439" r:id="rId27"/>
    <p:sldId id="437" r:id="rId28"/>
    <p:sldId id="438" r:id="rId29"/>
    <p:sldId id="433" r:id="rId30"/>
    <p:sldId id="434" r:id="rId31"/>
    <p:sldId id="441" r:id="rId32"/>
    <p:sldId id="442" r:id="rId33"/>
    <p:sldId id="443" r:id="rId34"/>
    <p:sldId id="444" r:id="rId35"/>
    <p:sldId id="445" r:id="rId36"/>
    <p:sldId id="446" r:id="rId37"/>
    <p:sldId id="431" r:id="rId38"/>
    <p:sldId id="41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FF"/>
    <a:srgbClr val="CCCCFF"/>
    <a:srgbClr val="0066FF"/>
    <a:srgbClr val="9999FF"/>
    <a:srgbClr val="99CCFF"/>
    <a:srgbClr val="6666FF"/>
    <a:srgbClr val="EFF7F3"/>
    <a:srgbClr val="95B3D7"/>
    <a:srgbClr val="0066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038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usality.inf.ethz.ch/unsupervised-learning.php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dalab.org/Auto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10: Model search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0024" y="914400"/>
            <a:ext cx="777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 smtClean="0"/>
              <a:t>           Produce 3 models:</a:t>
            </a:r>
            <a:br>
              <a:rPr lang="en-US" altLang="en-US" dirty="0" smtClean="0"/>
            </a:br>
            <a:r>
              <a:rPr lang="en-US" altLang="en-US" sz="2700" dirty="0" smtClean="0"/>
              <a:t>1) “Hebb’s rule” linear </a:t>
            </a:r>
            <a:r>
              <a:rPr lang="en-US" altLang="en-US" sz="2700" dirty="0"/>
              <a:t>model f(</a:t>
            </a:r>
            <a:r>
              <a:rPr lang="en-US" altLang="en-US" sz="2700" b="1" dirty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b="1" dirty="0">
                <a:solidFill>
                  <a:srgbClr val="C00000"/>
                </a:solidFill>
              </a:rPr>
              <a:t>w </a:t>
            </a:r>
            <a:r>
              <a:rPr lang="en-US" altLang="en-US" sz="2700" dirty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sz="2700" b="1" dirty="0">
                <a:solidFill>
                  <a:srgbClr val="C00000"/>
                </a:solidFill>
              </a:rPr>
              <a:t>x</a:t>
            </a:r>
            <a:r>
              <a:rPr lang="en-US" altLang="en-US" sz="2700" dirty="0"/>
              <a:t>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 err="1" smtClean="0">
                <a:solidFill>
                  <a:srgbClr val="0066FF"/>
                </a:solidFill>
              </a:rPr>
              <a:t>y</a:t>
            </a:r>
            <a:r>
              <a:rPr lang="en-US" altLang="en-US" sz="2700" baseline="-25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b="1" dirty="0" err="1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>
                <a:solidFill>
                  <a:srgbClr val="0070C0"/>
                </a:solidFill>
                <a:sym typeface="Symbol" pitchFamily="18" charset="2"/>
              </a:rPr>
              <a:t>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b="1" dirty="0" smtClean="0">
                <a:solidFill>
                  <a:srgbClr val="0066FF"/>
                </a:solidFill>
              </a:rPr>
              <a:t>x</a:t>
            </a:r>
            <a:r>
              <a:rPr lang="en-US" altLang="en-US" sz="2700" dirty="0" smtClean="0"/>
              <a:t/>
            </a:r>
            <a:br>
              <a:rPr lang="en-US" altLang="en-US" sz="2700" dirty="0" smtClean="0"/>
            </a:br>
            <a:r>
              <a:rPr lang="en-US" altLang="en-US" sz="2700" dirty="0" smtClean="0"/>
              <a:t>2) </a:t>
            </a:r>
            <a:r>
              <a:rPr lang="en-US" altLang="en-US" sz="2700" dirty="0"/>
              <a:t>R</a:t>
            </a:r>
            <a:r>
              <a:rPr lang="en-US" altLang="en-US" sz="2700" dirty="0" smtClean="0"/>
              <a:t>egularized linear model </a:t>
            </a:r>
            <a:r>
              <a:rPr lang="en-US" altLang="en-US" sz="2700" dirty="0"/>
              <a:t>f(</a:t>
            </a:r>
            <a:r>
              <a:rPr lang="en-US" altLang="en-US" sz="2700" b="1" dirty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b="1" dirty="0">
                <a:solidFill>
                  <a:srgbClr val="C00000"/>
                </a:solidFill>
              </a:rPr>
              <a:t>w </a:t>
            </a:r>
            <a:r>
              <a:rPr lang="en-US" altLang="en-US" sz="2700" dirty="0" smtClean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sz="2700" b="1" dirty="0" smtClean="0">
                <a:solidFill>
                  <a:srgbClr val="C00000"/>
                </a:solidFill>
              </a:rPr>
              <a:t>x</a:t>
            </a:r>
            <a:r>
              <a:rPr lang="en-US" altLang="en-US" sz="2700" dirty="0"/>
              <a:t>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 err="1" smtClean="0">
                <a:solidFill>
                  <a:srgbClr val="0066FF"/>
                </a:solidFill>
                <a:latin typeface="Symbol" pitchFamily="18" charset="2"/>
              </a:rPr>
              <a:t>a</a:t>
            </a:r>
            <a:r>
              <a:rPr lang="en-US" altLang="en-US" sz="2700" baseline="-25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b="1" dirty="0" err="1" smtClean="0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dirty="0">
                <a:solidFill>
                  <a:srgbClr val="0070C0"/>
                </a:solidFill>
                <a:sym typeface="Symbol" pitchFamily="18" charset="2"/>
              </a:rPr>
              <a:t>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b="1" dirty="0" smtClean="0">
                <a:solidFill>
                  <a:srgbClr val="0066FF"/>
                </a:solidFill>
              </a:rPr>
              <a:t>x</a:t>
            </a:r>
            <a:br>
              <a:rPr lang="en-US" altLang="en-US" sz="2700" b="1" dirty="0" smtClean="0">
                <a:solidFill>
                  <a:srgbClr val="0066FF"/>
                </a:solidFill>
              </a:rPr>
            </a:br>
            <a:r>
              <a:rPr lang="en-US" altLang="en-US" sz="2700" dirty="0" smtClean="0"/>
              <a:t>3) </a:t>
            </a:r>
            <a:r>
              <a:rPr lang="en-US" altLang="en-US" sz="2700" dirty="0" err="1" smtClean="0"/>
              <a:t>Parzen</a:t>
            </a:r>
            <a:r>
              <a:rPr lang="en-US" altLang="en-US" sz="2700" dirty="0" smtClean="0"/>
              <a:t> </a:t>
            </a:r>
            <a:r>
              <a:rPr lang="en-US" altLang="en-US" sz="2700" dirty="0"/>
              <a:t>windows f(</a:t>
            </a:r>
            <a:r>
              <a:rPr lang="en-US" altLang="en-US" sz="2700" b="1" dirty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 smtClean="0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 smtClean="0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</a:rPr>
              <a:t>y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 smtClean="0">
                <a:solidFill>
                  <a:srgbClr val="0066FF"/>
                </a:solidFill>
              </a:rPr>
              <a:t> </a:t>
            </a:r>
            <a:r>
              <a:rPr lang="en-US" altLang="en-US" sz="2700" dirty="0">
                <a:solidFill>
                  <a:srgbClr val="0066FF"/>
                </a:solidFill>
              </a:rPr>
              <a:t>k(</a:t>
            </a:r>
            <a:r>
              <a:rPr lang="en-US" altLang="en-US" sz="2700" b="1" dirty="0" err="1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, </a:t>
            </a:r>
            <a:r>
              <a:rPr lang="en-US" altLang="en-US" sz="2700" b="1" dirty="0">
                <a:solidFill>
                  <a:srgbClr val="0066FF"/>
                </a:solidFill>
              </a:rPr>
              <a:t>x</a:t>
            </a:r>
            <a:r>
              <a:rPr lang="en-US" altLang="en-US" sz="2700" dirty="0" smtClean="0">
                <a:solidFill>
                  <a:srgbClr val="0066FF"/>
                </a:solidFill>
              </a:rPr>
              <a:t>) </a:t>
            </a:r>
            <a:r>
              <a:rPr lang="en-US" altLang="en-US" sz="2700" dirty="0" smtClean="0">
                <a:solidFill>
                  <a:srgbClr val="C00000"/>
                </a:solidFill>
              </a:rPr>
              <a:t/>
            </a:r>
            <a:br>
              <a:rPr lang="en-US" altLang="en-US" sz="2700" dirty="0" smtClean="0">
                <a:solidFill>
                  <a:srgbClr val="C00000"/>
                </a:solidFill>
              </a:rPr>
            </a:br>
            <a:r>
              <a:rPr lang="en-US" altLang="en-US" sz="2700" dirty="0" smtClean="0"/>
              <a:t>4) </a:t>
            </a:r>
            <a:r>
              <a:rPr lang="en-US" altLang="en-US" sz="2700" dirty="0"/>
              <a:t>N</a:t>
            </a:r>
            <a:r>
              <a:rPr lang="en-US" altLang="en-US" sz="2700" dirty="0" smtClean="0"/>
              <a:t>on-linear model f(</a:t>
            </a:r>
            <a:r>
              <a:rPr lang="en-US" altLang="en-US" sz="2700" b="1" dirty="0" smtClean="0"/>
              <a:t>x</a:t>
            </a:r>
            <a:r>
              <a:rPr lang="en-US" altLang="en-US" sz="2700" dirty="0"/>
              <a:t>) 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b="1" dirty="0">
                <a:solidFill>
                  <a:srgbClr val="C00000"/>
                </a:solidFill>
              </a:rPr>
              <a:t>w </a:t>
            </a:r>
            <a:r>
              <a:rPr lang="en-US" altLang="en-US" sz="2700" dirty="0">
                <a:solidFill>
                  <a:srgbClr val="C00000"/>
                </a:solidFill>
                <a:sym typeface="Symbol" pitchFamily="18" charset="2"/>
              </a:rPr>
              <a:t> </a:t>
            </a:r>
            <a:r>
              <a:rPr lang="en-US" altLang="en-US" sz="2700" b="1" dirty="0">
                <a:solidFill>
                  <a:srgbClr val="C00000"/>
                </a:solidFill>
                <a:latin typeface="Symbol" pitchFamily="18" charset="2"/>
              </a:rPr>
              <a:t>F</a:t>
            </a:r>
            <a:r>
              <a:rPr lang="en-US" altLang="en-US" sz="2700" dirty="0">
                <a:solidFill>
                  <a:srgbClr val="C00000"/>
                </a:solidFill>
              </a:rPr>
              <a:t>(</a:t>
            </a:r>
            <a:r>
              <a:rPr lang="en-US" altLang="en-US" sz="2700" b="1" dirty="0">
                <a:solidFill>
                  <a:srgbClr val="C00000"/>
                </a:solidFill>
              </a:rPr>
              <a:t>x</a:t>
            </a:r>
            <a:r>
              <a:rPr lang="en-US" altLang="en-US" sz="2700" dirty="0">
                <a:solidFill>
                  <a:srgbClr val="C00000"/>
                </a:solidFill>
              </a:rPr>
              <a:t>) </a:t>
            </a:r>
            <a:r>
              <a:rPr lang="en-US" altLang="en-US" sz="2700" dirty="0"/>
              <a:t>=</a:t>
            </a:r>
            <a:r>
              <a:rPr lang="en-US" altLang="en-US" sz="2700" dirty="0">
                <a:solidFill>
                  <a:srgbClr val="990000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S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</a:t>
            </a:r>
            <a:r>
              <a:rPr lang="en-US" altLang="en-US" sz="2700" dirty="0" err="1">
                <a:solidFill>
                  <a:srgbClr val="0066FF"/>
                </a:solidFill>
                <a:latin typeface="Symbol" pitchFamily="18" charset="2"/>
              </a:rPr>
              <a:t>a</a:t>
            </a:r>
            <a:r>
              <a:rPr lang="en-US" altLang="en-US" sz="2700" baseline="-25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 k(</a:t>
            </a:r>
            <a:r>
              <a:rPr lang="en-US" altLang="en-US" sz="2700" b="1" dirty="0" err="1">
                <a:solidFill>
                  <a:srgbClr val="0066FF"/>
                </a:solidFill>
              </a:rPr>
              <a:t>x</a:t>
            </a:r>
            <a:r>
              <a:rPr lang="en-US" altLang="en-US" sz="2700" baseline="30000" dirty="0" err="1">
                <a:solidFill>
                  <a:srgbClr val="0066FF"/>
                </a:solidFill>
              </a:rPr>
              <a:t>k</a:t>
            </a:r>
            <a:r>
              <a:rPr lang="en-US" altLang="en-US" sz="2700" dirty="0">
                <a:solidFill>
                  <a:srgbClr val="0066FF"/>
                </a:solidFill>
              </a:rPr>
              <a:t>, </a:t>
            </a:r>
            <a:r>
              <a:rPr lang="en-US" altLang="en-US" sz="2700" b="1" dirty="0">
                <a:solidFill>
                  <a:srgbClr val="0066FF"/>
                </a:solidFill>
              </a:rPr>
              <a:t>x</a:t>
            </a:r>
            <a:r>
              <a:rPr lang="en-US" altLang="en-US" sz="2700" dirty="0">
                <a:solidFill>
                  <a:srgbClr val="0066FF"/>
                </a:solidFill>
              </a:rPr>
              <a:t>)</a:t>
            </a:r>
            <a:br>
              <a:rPr lang="en-US" altLang="en-US" sz="2700" dirty="0">
                <a:solidFill>
                  <a:srgbClr val="0066FF"/>
                </a:solidFill>
              </a:rPr>
            </a:br>
            <a:endParaRPr lang="en-US" altLang="en-US" sz="2700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3063375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2616200" y="3684088"/>
            <a:ext cx="293687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/>
              <a:t>X={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}</a:t>
            </a:r>
            <a:endParaRPr lang="en-US" altLang="en-US" sz="4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910975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3416300" y="2341575"/>
            <a:ext cx="401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6454775" y="3064963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>
            <a:off x="6435725" y="4193675"/>
            <a:ext cx="4491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</a:t>
            </a:r>
            <a:endParaRPr lang="en-US" altLang="en-US" sz="3200" b="0" dirty="0"/>
          </a:p>
        </p:txBody>
      </p:sp>
      <p:sp>
        <p:nvSpPr>
          <p:cNvPr id="251913" name="Rectangle 1033"/>
          <p:cNvSpPr>
            <a:spLocks noChangeArrowheads="1"/>
          </p:cNvSpPr>
          <p:nvPr/>
        </p:nvSpPr>
        <p:spPr bwMode="auto">
          <a:xfrm>
            <a:off x="6976587" y="3063375"/>
            <a:ext cx="257175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4" name="Rectangle 1034"/>
          <p:cNvSpPr>
            <a:spLocks noChangeArrowheads="1"/>
          </p:cNvSpPr>
          <p:nvPr/>
        </p:nvSpPr>
        <p:spPr bwMode="auto">
          <a:xfrm>
            <a:off x="342900" y="3050675"/>
            <a:ext cx="177800" cy="2641600"/>
          </a:xfrm>
          <a:prstGeom prst="rect">
            <a:avLst/>
          </a:prstGeom>
          <a:noFill/>
          <a:ln w="25400">
            <a:solidFill>
              <a:srgbClr val="99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6" name="Rectangle 1036"/>
          <p:cNvSpPr>
            <a:spLocks noChangeArrowheads="1"/>
          </p:cNvSpPr>
          <p:nvPr/>
        </p:nvSpPr>
        <p:spPr bwMode="auto">
          <a:xfrm>
            <a:off x="812800" y="5044575"/>
            <a:ext cx="5473700" cy="139700"/>
          </a:xfrm>
          <a:prstGeom prst="rect">
            <a:avLst/>
          </a:prstGeom>
          <a:noFill/>
          <a:ln w="25400">
            <a:solidFill>
              <a:srgbClr val="003399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7" name="Text Box 1037"/>
          <p:cNvSpPr txBox="1">
            <a:spLocks noChangeArrowheads="1"/>
          </p:cNvSpPr>
          <p:nvPr/>
        </p:nvSpPr>
        <p:spPr bwMode="auto">
          <a:xfrm>
            <a:off x="889000" y="4231775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 err="1" smtClean="0">
                <a:solidFill>
                  <a:srgbClr val="003399"/>
                </a:solidFill>
              </a:rPr>
              <a:t>x</a:t>
            </a:r>
            <a:r>
              <a:rPr lang="en-US" altLang="en-US" sz="4800" baseline="30000" dirty="0" err="1" smtClean="0">
                <a:solidFill>
                  <a:srgbClr val="003399"/>
                </a:solidFill>
              </a:rPr>
              <a:t>k</a:t>
            </a:r>
            <a:endParaRPr lang="en-US" altLang="en-US" sz="4800" b="0" baseline="30000" dirty="0">
              <a:solidFill>
                <a:srgbClr val="003399"/>
              </a:solidFill>
            </a:endParaRPr>
          </a:p>
        </p:txBody>
      </p:sp>
      <p:sp>
        <p:nvSpPr>
          <p:cNvPr id="251918" name="Text Box 1038"/>
          <p:cNvSpPr txBox="1">
            <a:spLocks noChangeArrowheads="1"/>
          </p:cNvSpPr>
          <p:nvPr/>
        </p:nvSpPr>
        <p:spPr bwMode="auto">
          <a:xfrm>
            <a:off x="7243287" y="3340100"/>
            <a:ext cx="25908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/>
              <a:t>y</a:t>
            </a:r>
            <a:r>
              <a:rPr lang="en-US" altLang="en-US" sz="4800" dirty="0"/>
              <a:t> </a:t>
            </a:r>
            <a:r>
              <a:rPr lang="en-US" altLang="en-US" sz="4800" b="0" dirty="0"/>
              <a:t>={</a:t>
            </a:r>
            <a:r>
              <a:rPr lang="en-US" altLang="en-US" sz="4800" b="0" dirty="0" err="1" smtClean="0"/>
              <a:t>y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dirty="0" smtClean="0"/>
              <a:t>}</a:t>
            </a:r>
            <a:endParaRPr lang="en-US" altLang="en-US" sz="4800" b="0" dirty="0"/>
          </a:p>
        </p:txBody>
      </p:sp>
      <p:sp>
        <p:nvSpPr>
          <p:cNvPr id="251920" name="Rectangle 1040"/>
          <p:cNvSpPr>
            <a:spLocks noChangeArrowheads="1"/>
          </p:cNvSpPr>
          <p:nvPr/>
        </p:nvSpPr>
        <p:spPr bwMode="auto">
          <a:xfrm>
            <a:off x="825500" y="6085975"/>
            <a:ext cx="5473700" cy="177800"/>
          </a:xfrm>
          <a:prstGeom prst="rect">
            <a:avLst/>
          </a:prstGeom>
          <a:noFill/>
          <a:ln w="25400">
            <a:solidFill>
              <a:srgbClr val="0033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21" name="Text Box 1041"/>
          <p:cNvSpPr txBox="1">
            <a:spLocks noChangeArrowheads="1"/>
          </p:cNvSpPr>
          <p:nvPr/>
        </p:nvSpPr>
        <p:spPr bwMode="auto">
          <a:xfrm>
            <a:off x="203200" y="5730375"/>
            <a:ext cx="469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>
                <a:solidFill>
                  <a:srgbClr val="A50021"/>
                </a:solidFill>
                <a:latin typeface="Symbol" pitchFamily="18" charset="2"/>
              </a:rPr>
              <a:t>a</a:t>
            </a:r>
          </a:p>
        </p:txBody>
      </p:sp>
      <p:sp>
        <p:nvSpPr>
          <p:cNvPr id="251922" name="Text Box 1042"/>
          <p:cNvSpPr txBox="1">
            <a:spLocks noChangeArrowheads="1"/>
          </p:cNvSpPr>
          <p:nvPr/>
        </p:nvSpPr>
        <p:spPr bwMode="auto">
          <a:xfrm>
            <a:off x="3340100" y="6060575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>
                <a:solidFill>
                  <a:srgbClr val="003399"/>
                </a:solidFill>
              </a:rPr>
              <a:t>w</a:t>
            </a:r>
            <a:endParaRPr lang="en-US" altLang="en-US" sz="4800" b="1" baseline="-25000" dirty="0">
              <a:solidFill>
                <a:srgbClr val="00339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721100" y="228600"/>
            <a:ext cx="622300" cy="762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76800" y="30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34664" y="-156865"/>
            <a:ext cx="54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9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hyper-parameters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Preprocessing</a:t>
            </a:r>
            <a:r>
              <a:rPr lang="en-US" dirty="0" smtClean="0"/>
              <a:t> (feature selection, feature construction, feature or pattern normalizations, etc.) 	</a:t>
            </a: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b="1" dirty="0" smtClean="0">
                <a:solidFill>
                  <a:srgbClr val="C00000"/>
                </a:solidFill>
              </a:rPr>
              <a:t>[~ 3 HP]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 (linear, kernel, </a:t>
            </a:r>
            <a:r>
              <a:rPr lang="en-US" dirty="0" err="1" smtClean="0"/>
              <a:t>kNN</a:t>
            </a:r>
            <a:r>
              <a:rPr lang="en-US" dirty="0" smtClean="0"/>
              <a:t>, decision trees, etc.)      </a:t>
            </a:r>
            <a:r>
              <a:rPr lang="en-US" b="1" dirty="0" smtClean="0">
                <a:solidFill>
                  <a:srgbClr val="C00000"/>
                </a:solidFill>
              </a:rPr>
              <a:t>[1 HP]</a:t>
            </a:r>
          </a:p>
          <a:p>
            <a:r>
              <a:rPr lang="en-US" dirty="0" smtClean="0"/>
              <a:t>Model </a:t>
            </a:r>
            <a:r>
              <a:rPr lang="en-US" b="1" dirty="0" smtClean="0"/>
              <a:t>hyper-parameters</a:t>
            </a:r>
            <a:r>
              <a:rPr lang="en-US" dirty="0" smtClean="0"/>
              <a:t> (number of neighbors in </a:t>
            </a:r>
            <a:r>
              <a:rPr lang="en-US" dirty="0" err="1" smtClean="0"/>
              <a:t>kNN</a:t>
            </a:r>
            <a:r>
              <a:rPr lang="en-US" dirty="0" smtClean="0"/>
              <a:t>, kernel choice polynomial or Gaussian, kernel parameters q,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, number of layers and hidden units in neural nets, tree depth in decision trees, etc.)</a:t>
            </a:r>
            <a:r>
              <a:rPr lang="en-US" b="1" dirty="0" smtClean="0">
                <a:solidFill>
                  <a:srgbClr val="C00000"/>
                </a:solidFill>
              </a:rPr>
              <a:t>                            [~ 2 HP]</a:t>
            </a:r>
          </a:p>
          <a:p>
            <a:r>
              <a:rPr lang="en-US" b="1" dirty="0"/>
              <a:t>L</a:t>
            </a:r>
            <a:r>
              <a:rPr lang="en-US" b="1" dirty="0" smtClean="0"/>
              <a:t>oss function </a:t>
            </a:r>
            <a:r>
              <a:rPr lang="en-US" dirty="0" smtClean="0"/>
              <a:t>(hinge, logistic, square-loss, etc.)       </a:t>
            </a:r>
            <a:r>
              <a:rPr lang="en-US" b="1" dirty="0" smtClean="0">
                <a:solidFill>
                  <a:srgbClr val="C00000"/>
                </a:solidFill>
              </a:rPr>
              <a:t>[1 HP]</a:t>
            </a:r>
          </a:p>
          <a:p>
            <a:r>
              <a:rPr lang="en-US" b="1" dirty="0" err="1"/>
              <a:t>R</a:t>
            </a:r>
            <a:r>
              <a:rPr lang="en-US" b="1" dirty="0" err="1" smtClean="0"/>
              <a:t>egularizer</a:t>
            </a:r>
            <a:r>
              <a:rPr lang="en-US" b="1" dirty="0" smtClean="0"/>
              <a:t> </a:t>
            </a:r>
            <a:r>
              <a:rPr lang="en-US" dirty="0" smtClean="0"/>
              <a:t>(2-norm, 1-norm, regularization parameter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)                                                                                      </a:t>
            </a:r>
            <a:r>
              <a:rPr lang="en-US" b="1" dirty="0" smtClean="0">
                <a:solidFill>
                  <a:srgbClr val="C00000"/>
                </a:solidFill>
              </a:rPr>
              <a:t>[2 HP]</a:t>
            </a:r>
          </a:p>
          <a:p>
            <a:r>
              <a:rPr lang="en-US" b="1" dirty="0" smtClean="0"/>
              <a:t>Learning rate 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 for gradient descent.                        </a:t>
            </a:r>
            <a:r>
              <a:rPr lang="en-US" b="1" dirty="0" smtClean="0">
                <a:solidFill>
                  <a:srgbClr val="C00000"/>
                </a:solidFill>
              </a:rPr>
              <a:t>[1 HP]</a:t>
            </a:r>
          </a:p>
          <a:p>
            <a:r>
              <a:rPr lang="en-US" dirty="0" smtClean="0"/>
              <a:t>Etc.                                                                </a:t>
            </a:r>
            <a:r>
              <a:rPr lang="en-US" b="1" dirty="0" smtClean="0">
                <a:solidFill>
                  <a:srgbClr val="0066FF"/>
                </a:solidFill>
              </a:rPr>
              <a:t>[Total ~ d=10 HP]</a:t>
            </a:r>
            <a:r>
              <a:rPr lang="en-US" dirty="0" smtClean="0"/>
              <a:t>     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Hyper-models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22461"/>
            <a:ext cx="3259138" cy="393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1447800"/>
            <a:ext cx="621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create workflows (directed acyclic graphs) of all the modules available in your machine learning toolkit!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25794" y="291783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Model selection /</a:t>
            </a:r>
            <a:br>
              <a:rPr lang="en-US" altLang="en-US" dirty="0" smtClean="0"/>
            </a:br>
            <a:r>
              <a:rPr lang="en-US" altLang="en-US" dirty="0" smtClean="0"/>
              <a:t>hyper-parameter search</a:t>
            </a:r>
          </a:p>
        </p:txBody>
      </p:sp>
      <p:pic>
        <p:nvPicPr>
          <p:cNvPr id="2355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044" y="2057400"/>
            <a:ext cx="6235700" cy="4114800"/>
          </a:xfrm>
        </p:spPr>
      </p:pic>
      <p:grpSp>
        <p:nvGrpSpPr>
          <p:cNvPr id="5" name="Group 4"/>
          <p:cNvGrpSpPr/>
          <p:nvPr/>
        </p:nvGrpSpPr>
        <p:grpSpPr>
          <a:xfrm>
            <a:off x="1503705" y="3657600"/>
            <a:ext cx="6060989" cy="1600200"/>
            <a:chOff x="1482811" y="3581400"/>
            <a:chExt cx="6060989" cy="1600200"/>
          </a:xfrm>
        </p:grpSpPr>
        <p:sp>
          <p:nvSpPr>
            <p:cNvPr id="2" name="Rectangle 1"/>
            <p:cNvSpPr/>
            <p:nvPr/>
          </p:nvSpPr>
          <p:spPr>
            <a:xfrm>
              <a:off x="1828800" y="4572000"/>
              <a:ext cx="4572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82811" y="4114800"/>
              <a:ext cx="1149178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" pitchFamily="18" charset="0"/>
                </a:rPr>
                <a:t>Input</a:t>
              </a:r>
              <a:endParaRPr lang="en-US" sz="2800" dirty="0">
                <a:solidFill>
                  <a:schemeClr val="tx1"/>
                </a:solidFill>
                <a:latin typeface="Times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35814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" pitchFamily="18" charset="0"/>
                </a:rPr>
                <a:t>Output</a:t>
              </a:r>
              <a:endParaRPr lang="en-US" sz="2800" dirty="0">
                <a:solidFill>
                  <a:schemeClr val="tx1"/>
                </a:solidFill>
                <a:latin typeface="Times" pitchFamily="18" charset="0"/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6172200" y="4015740"/>
              <a:ext cx="990600" cy="251460"/>
            </a:xfrm>
            <a:prstGeom prst="rightArrow">
              <a:avLst>
                <a:gd name="adj1" fmla="val 50000"/>
                <a:gd name="adj2" fmla="val 15810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3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75" descr="Z:\user On My Mac\Isabelle\Projects\Chalearn\Accounting\Funding\IARPA\Source\images\bilevel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799"/>
            <a:ext cx="5183187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itle 1"/>
          <p:cNvSpPr>
            <a:spLocks noGrp="1"/>
          </p:cNvSpPr>
          <p:nvPr>
            <p:ph type="title"/>
          </p:nvPr>
        </p:nvSpPr>
        <p:spPr>
          <a:xfrm>
            <a:off x="1296987" y="242887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Model selection /      </a:t>
            </a:r>
            <a:br>
              <a:rPr lang="en-US" altLang="en-US" dirty="0" smtClean="0"/>
            </a:br>
            <a:r>
              <a:rPr lang="en-US" altLang="en-US" dirty="0" smtClean="0"/>
              <a:t>hyper-parameter search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624513"/>
            <a:ext cx="8515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8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-2190750" y="1492250"/>
            <a:ext cx="7772400" cy="3676650"/>
            <a:chOff x="-2190292" y="1492383"/>
            <a:chExt cx="7772400" cy="3675935"/>
          </a:xfrm>
        </p:grpSpPr>
        <p:pic>
          <p:nvPicPr>
            <p:cNvPr id="26636" name="Picture 350" descr="Z:\user On My Mac\Isabelle\Projects\Chalearn\Accounting\Funding\IARPA\Source\images\filter.e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42" y="2424864"/>
              <a:ext cx="2527247" cy="2743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/>
            <p:cNvSpPr txBox="1">
              <a:spLocks/>
            </p:cNvSpPr>
            <p:nvPr/>
          </p:nvSpPr>
          <p:spPr bwMode="auto">
            <a:xfrm>
              <a:off x="-2190292" y="1492383"/>
              <a:ext cx="7772400" cy="1142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3200" kern="0" dirty="0" smtClean="0"/>
                <a:t>Filters</a:t>
              </a:r>
              <a:endParaRPr lang="en-US" sz="3200" kern="0" dirty="0"/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82625" y="1841500"/>
            <a:ext cx="7772400" cy="3678238"/>
            <a:chOff x="683363" y="1841352"/>
            <a:chExt cx="7772400" cy="3678094"/>
          </a:xfrm>
        </p:grpSpPr>
        <p:pic>
          <p:nvPicPr>
            <p:cNvPr id="26634" name="Picture 316" descr="Z:\user On My Mac\Isabelle\Projects\Chalearn\Accounting\Funding\IARPA\Source\images\wrapper.ep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980" y="2775992"/>
              <a:ext cx="2718821" cy="2743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683363" y="1841352"/>
              <a:ext cx="7772400" cy="1142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3200" kern="0" dirty="0" smtClean="0"/>
                <a:t>Wrappers</a:t>
              </a:r>
              <a:endParaRPr lang="en-US" sz="3200" kern="0" dirty="0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422650" y="2063750"/>
            <a:ext cx="7772400" cy="3886200"/>
            <a:chOff x="3422220" y="2063883"/>
            <a:chExt cx="7772400" cy="3885317"/>
          </a:xfrm>
        </p:grpSpPr>
        <p:pic>
          <p:nvPicPr>
            <p:cNvPr id="26632" name="Picture 72" descr="Z:\user On My Mac\Isabelle\Projects\Chalearn\Accounting\Funding\IARPA\Source\images\embedded.ep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8307" y="2063883"/>
              <a:ext cx="2680227" cy="2743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/>
            <p:cNvSpPr txBox="1">
              <a:spLocks/>
            </p:cNvSpPr>
            <p:nvPr/>
          </p:nvSpPr>
          <p:spPr bwMode="auto">
            <a:xfrm>
              <a:off x="3422220" y="4806460"/>
              <a:ext cx="7772400" cy="114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3200" kern="0" dirty="0" smtClean="0"/>
                <a:t>Embedded </a:t>
              </a:r>
            </a:p>
            <a:p>
              <a:pPr>
                <a:defRPr/>
              </a:pPr>
              <a:r>
                <a:rPr lang="en-US" sz="3200" kern="0" dirty="0" smtClean="0"/>
                <a:t>methods</a:t>
              </a:r>
              <a:endParaRPr lang="en-US" sz="3200" kern="0" dirty="0"/>
            </a:p>
          </p:txBody>
        </p:sp>
      </p:grpSp>
      <p:sp>
        <p:nvSpPr>
          <p:cNvPr id="26631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6745288" cy="1143000"/>
          </a:xfrm>
        </p:spPr>
        <p:txBody>
          <a:bodyPr/>
          <a:lstStyle/>
          <a:p>
            <a:r>
              <a:rPr lang="en-US" altLang="en-US" dirty="0" smtClean="0"/>
              <a:t>Search strategies</a:t>
            </a:r>
          </a:p>
        </p:txBody>
      </p:sp>
    </p:spTree>
    <p:extLst>
      <p:ext uri="{BB962C8B-B14F-4D97-AF65-F5344CB8AC3E}">
        <p14:creationId xmlns:p14="http://schemas.microsoft.com/office/powerpoint/2010/main" val="34491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25794" y="291783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b="1" dirty="0" smtClean="0"/>
              <a:t>Wrappers: </a:t>
            </a:r>
            <a:br>
              <a:rPr lang="en-US" altLang="en-US" b="1" dirty="0" smtClean="0"/>
            </a:br>
            <a:r>
              <a:rPr lang="en-US" altLang="en-US" sz="3600" dirty="0" smtClean="0"/>
              <a:t>your learning machine is a black box</a:t>
            </a:r>
          </a:p>
        </p:txBody>
      </p:sp>
      <p:pic>
        <p:nvPicPr>
          <p:cNvPr id="2355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3705" y="1676400"/>
            <a:ext cx="6235700" cy="4114800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43000" y="5732875"/>
            <a:ext cx="6745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60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1532366" y="1453518"/>
            <a:ext cx="6060989" cy="3553028"/>
            <a:chOff x="1503705" y="1834518"/>
            <a:chExt cx="6060989" cy="3553028"/>
          </a:xfrm>
        </p:grpSpPr>
        <p:grpSp>
          <p:nvGrpSpPr>
            <p:cNvPr id="5" name="Group 4"/>
            <p:cNvGrpSpPr/>
            <p:nvPr/>
          </p:nvGrpSpPr>
          <p:grpSpPr>
            <a:xfrm>
              <a:off x="1503705" y="3657600"/>
              <a:ext cx="6060989" cy="1600200"/>
              <a:chOff x="1482811" y="3581400"/>
              <a:chExt cx="6060989" cy="16002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828800" y="4572000"/>
                <a:ext cx="457200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482811" y="4114800"/>
                <a:ext cx="1149178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Times" pitchFamily="18" charset="0"/>
                  </a:rPr>
                  <a:t>Input</a:t>
                </a:r>
                <a:endParaRPr lang="en-US" sz="2800" dirty="0">
                  <a:solidFill>
                    <a:schemeClr val="tx1"/>
                  </a:solidFill>
                  <a:latin typeface="Times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019800" y="35814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Times" pitchFamily="18" charset="0"/>
                  </a:rPr>
                  <a:t>Output</a:t>
                </a:r>
                <a:endParaRPr lang="en-US" sz="2800" dirty="0">
                  <a:solidFill>
                    <a:schemeClr val="tx1"/>
                  </a:solidFill>
                  <a:latin typeface="Times" pitchFamily="18" charset="0"/>
                </a:endParaRPr>
              </a:p>
            </p:txBody>
          </p:sp>
          <p:sp>
            <p:nvSpPr>
              <p:cNvPr id="3" name="Right Arrow 2"/>
              <p:cNvSpPr/>
              <p:nvPr/>
            </p:nvSpPr>
            <p:spPr>
              <a:xfrm>
                <a:off x="6172200" y="4015740"/>
                <a:ext cx="990600" cy="251460"/>
              </a:xfrm>
              <a:prstGeom prst="rightArrow">
                <a:avLst>
                  <a:gd name="adj1" fmla="val 50000"/>
                  <a:gd name="adj2" fmla="val 15810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2710248" y="3619500"/>
              <a:ext cx="2623751" cy="1752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5640" y="4648200"/>
              <a:ext cx="63195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696994" y="4114800"/>
              <a:ext cx="990600" cy="251460"/>
            </a:xfrm>
            <a:prstGeom prst="rightArrow">
              <a:avLst>
                <a:gd name="adj1" fmla="val 50000"/>
                <a:gd name="adj2" fmla="val 15810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362832" y="3039762"/>
              <a:ext cx="593125" cy="2347784"/>
            </a:xfrm>
            <a:custGeom>
              <a:avLst/>
              <a:gdLst>
                <a:gd name="connsiteX0" fmla="*/ 568411 w 593125"/>
                <a:gd name="connsiteY0" fmla="*/ 0 h 2347784"/>
                <a:gd name="connsiteX1" fmla="*/ 0 w 593125"/>
                <a:gd name="connsiteY1" fmla="*/ 593124 h 2347784"/>
                <a:gd name="connsiteX2" fmla="*/ 0 w 593125"/>
                <a:gd name="connsiteY2" fmla="*/ 2347784 h 2347784"/>
                <a:gd name="connsiteX3" fmla="*/ 593125 w 593125"/>
                <a:gd name="connsiteY3" fmla="*/ 1767016 h 2347784"/>
                <a:gd name="connsiteX4" fmla="*/ 568411 w 593125"/>
                <a:gd name="connsiteY4" fmla="*/ 0 h 23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25" h="2347784">
                  <a:moveTo>
                    <a:pt x="568411" y="0"/>
                  </a:moveTo>
                  <a:lnTo>
                    <a:pt x="0" y="593124"/>
                  </a:lnTo>
                  <a:lnTo>
                    <a:pt x="0" y="2347784"/>
                  </a:lnTo>
                  <a:lnTo>
                    <a:pt x="593125" y="1767016"/>
                  </a:lnTo>
                  <a:lnTo>
                    <a:pt x="56841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91000" y="1834518"/>
              <a:ext cx="5180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Symbol" panose="05050102010706020507" pitchFamily="18" charset="2"/>
                </a:rPr>
                <a:t>q</a:t>
              </a: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1278194" y="5486400"/>
            <a:ext cx="6745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>
                <a:solidFill>
                  <a:srgbClr val="C00000"/>
                </a:solidFill>
              </a:rPr>
              <a:t>You cannot compute </a:t>
            </a:r>
            <a:r>
              <a:rPr lang="en-US" altLang="en-US" sz="3600" dirty="0" smtClean="0">
                <a:solidFill>
                  <a:srgbClr val="C00000"/>
                </a:solidFill>
                <a:sym typeface="Symbol" pitchFamily="18" charset="2"/>
              </a:rPr>
              <a:t>∇</a:t>
            </a:r>
            <a:r>
              <a:rPr lang="en-US" sz="3600" baseline="-25000" dirty="0" err="1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sz="3600" dirty="0" err="1" smtClean="0">
                <a:solidFill>
                  <a:srgbClr val="C00000"/>
                </a:solidFill>
                <a:sym typeface="Symbol" pitchFamily="18" charset="2"/>
              </a:rPr>
              <a:t>R</a:t>
            </a:r>
            <a:r>
              <a:rPr lang="en-US" altLang="en-US" sz="3600" dirty="0" smtClean="0">
                <a:solidFill>
                  <a:srgbClr val="C00000"/>
                </a:solidFill>
                <a:sym typeface="Symbol" pitchFamily="18" charset="2"/>
              </a:rPr>
              <a:t> or </a:t>
            </a:r>
            <a:r>
              <a:rPr lang="en-US" altLang="en-US" sz="3600" dirty="0">
                <a:solidFill>
                  <a:srgbClr val="C00000"/>
                </a:solidFill>
                <a:sym typeface="Symbol" pitchFamily="18" charset="2"/>
              </a:rPr>
              <a:t>R/</a:t>
            </a:r>
            <a:r>
              <a:rPr lang="en-US" altLang="en-US" sz="3600" dirty="0" smtClean="0">
                <a:solidFill>
                  <a:srgbClr val="C00000"/>
                </a:solidFill>
                <a:sym typeface="Symbol" pitchFamily="18" charset="2"/>
              </a:rPr>
              <a:t></a:t>
            </a:r>
            <a:r>
              <a:rPr lang="en-US" sz="3600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altLang="en-US" sz="3600" baseline="-25000" dirty="0" smtClean="0">
                <a:solidFill>
                  <a:srgbClr val="C00000"/>
                </a:solidFill>
              </a:rPr>
              <a:t>i</a:t>
            </a:r>
            <a:endParaRPr lang="en-US" sz="3600" dirty="0">
              <a:solidFill>
                <a:srgbClr val="C00000"/>
              </a:solidFill>
              <a:latin typeface="Symbol" panose="05050102010706020507" pitchFamily="18" charset="2"/>
            </a:endParaRPr>
          </a:p>
          <a:p>
            <a:r>
              <a:rPr lang="en-US" altLang="en-US" sz="3600" dirty="0" smtClean="0">
                <a:solidFill>
                  <a:srgbClr val="C00000"/>
                </a:solidFill>
              </a:rPr>
              <a:t> No 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382600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learning machines do: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12900"/>
            <a:ext cx="459719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0" y="6444734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Picture from Wikipedia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0696" y="1154212"/>
            <a:ext cx="879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79096" y="3860800"/>
            <a:ext cx="65050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</a:t>
            </a: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5590" y="3886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15296" y="1372632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24384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ym typeface="Symbol" pitchFamily="18" charset="2"/>
              </a:rPr>
              <a:t> </a:t>
            </a:r>
            <a:r>
              <a:rPr lang="en-US" altLang="en-US" b="1" dirty="0">
                <a:sym typeface="Symbol" pitchFamily="18" charset="2"/>
              </a:rPr>
              <a:t>t</a:t>
            </a:r>
            <a:r>
              <a:rPr lang="en-US" b="1" dirty="0" smtClean="0"/>
              <a:t>oo small: </a:t>
            </a:r>
            <a:r>
              <a:rPr lang="en-US" dirty="0" smtClean="0"/>
              <a:t>many steps needed to converge.</a:t>
            </a:r>
          </a:p>
          <a:p>
            <a:endParaRPr lang="en-US" dirty="0"/>
          </a:p>
          <a:p>
            <a:r>
              <a:rPr lang="en-US" altLang="en-US" dirty="0">
                <a:sym typeface="Symbol" pitchFamily="18" charset="2"/>
              </a:rPr>
              <a:t> </a:t>
            </a:r>
            <a:r>
              <a:rPr lang="en-US" altLang="en-US" b="1" dirty="0">
                <a:sym typeface="Symbol" pitchFamily="18" charset="2"/>
              </a:rPr>
              <a:t>t</a:t>
            </a:r>
            <a:r>
              <a:rPr lang="en-US" b="1" dirty="0" smtClean="0"/>
              <a:t>oo large: </a:t>
            </a:r>
            <a:r>
              <a:rPr lang="en-US" dirty="0" smtClean="0"/>
              <a:t>zigzags.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1594" y="2743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Contours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R[w1, w2]=</a:t>
            </a:r>
            <a:r>
              <a:rPr lang="en-US" dirty="0" err="1" smtClean="0">
                <a:solidFill>
                  <a:srgbClr val="C00000"/>
                </a:solidFill>
              </a:rPr>
              <a:t>cte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" y="1797566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en-US" b="1" dirty="0"/>
              <a:t>w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</a:t>
            </a:r>
            <a:r>
              <a:rPr lang="en-US" altLang="en-US" dirty="0"/>
              <a:t> </a:t>
            </a:r>
            <a:r>
              <a:rPr lang="en-US" altLang="en-US" b="1" dirty="0"/>
              <a:t>w</a:t>
            </a:r>
            <a:r>
              <a:rPr lang="en-US" altLang="en-US" baseline="-25000" dirty="0"/>
              <a:t> </a:t>
            </a:r>
            <a:r>
              <a:rPr lang="en-US" altLang="en-US" dirty="0"/>
              <a:t>- </a:t>
            </a:r>
            <a:r>
              <a:rPr lang="en-US" altLang="en-US" dirty="0">
                <a:sym typeface="Symbol" pitchFamily="18" charset="2"/>
              </a:rPr>
              <a:t> ∇</a:t>
            </a:r>
            <a:r>
              <a:rPr lang="en-US" altLang="en-US" b="1" baseline="-25000" dirty="0" err="1">
                <a:sym typeface="Symbol" pitchFamily="18" charset="2"/>
              </a:rPr>
              <a:t>w</a:t>
            </a:r>
            <a:r>
              <a:rPr lang="en-US" altLang="en-US" dirty="0" err="1">
                <a:sym typeface="Symbol" pitchFamily="18" charset="2"/>
              </a:rPr>
              <a:t>R</a:t>
            </a:r>
            <a:endParaRPr lang="en-US" alt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111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have to do: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32" y="1600200"/>
            <a:ext cx="45815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0" y="6444734"/>
            <a:ext cx="23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Picture from Wikipedia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0696" y="1308100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6057" y="3800851"/>
            <a:ext cx="5334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35590" y="38862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15296" y="1372632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64967" y="2971800"/>
            <a:ext cx="214090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Contours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R[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1, 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2</a:t>
            </a:r>
            <a:r>
              <a:rPr lang="en-US" sz="2800" dirty="0" smtClean="0">
                <a:solidFill>
                  <a:srgbClr val="C00000"/>
                </a:solidFill>
              </a:rPr>
              <a:t>]=</a:t>
            </a:r>
            <a:r>
              <a:rPr lang="en-US" sz="2800" dirty="0" err="1" smtClean="0">
                <a:solidFill>
                  <a:srgbClr val="C00000"/>
                </a:solidFill>
              </a:rPr>
              <a:t>cte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303373" y="1600487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60573" y="1600487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17773" y="1600200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74973" y="1600200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9373" y="1600486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46573" y="1600199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03773" y="1600199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960973" y="1600485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6200000">
            <a:off x="3519856" y="1371600"/>
            <a:ext cx="3200400" cy="4572001"/>
            <a:chOff x="3912973" y="1752599"/>
            <a:chExt cx="3200400" cy="457200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3912973" y="1752887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370173" y="1752600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27373" y="1752600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41773" y="1752886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198973" y="1752599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656173" y="1752599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113373" y="1752885"/>
              <a:ext cx="0" cy="45717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 rot="16200000">
            <a:off x="5115296" y="3443271"/>
            <a:ext cx="0" cy="4571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2887682"/>
            <a:ext cx="2209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Grid search:</a:t>
            </a:r>
          </a:p>
          <a:p>
            <a:endParaRPr lang="en-US" dirty="0"/>
          </a:p>
          <a:p>
            <a:r>
              <a:rPr lang="en-US" dirty="0" smtClean="0"/>
              <a:t>Evaluate </a:t>
            </a:r>
            <a:r>
              <a:rPr lang="en-US" dirty="0" smtClean="0">
                <a:solidFill>
                  <a:srgbClr val="C00000"/>
                </a:solidFill>
              </a:rPr>
              <a:t>R[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]</a:t>
            </a:r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n grid nodes only to find </a:t>
            </a:r>
            <a:r>
              <a:rPr lang="en-US" dirty="0" err="1" smtClean="0"/>
              <a:t>min</a:t>
            </a:r>
            <a:r>
              <a:rPr lang="en-US" b="1" baseline="-25000" dirty="0" err="1">
                <a:latin typeface="Symbol" panose="05050102010706020507" pitchFamily="18" charset="2"/>
              </a:rPr>
              <a:t>q</a:t>
            </a:r>
            <a:r>
              <a:rPr lang="en-US" dirty="0" smtClean="0"/>
              <a:t> R.</a:t>
            </a:r>
          </a:p>
          <a:p>
            <a:endParaRPr lang="en-US" dirty="0"/>
          </a:p>
          <a:p>
            <a:r>
              <a:rPr lang="en-US" dirty="0" err="1" smtClean="0">
                <a:latin typeface="Symbol" panose="05050102010706020507" pitchFamily="18" charset="2"/>
              </a:rPr>
              <a:t>Dq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+mj-lt"/>
              </a:rPr>
              <a:t>small: too slow.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Symbol" panose="05050102010706020507" pitchFamily="18" charset="2"/>
              </a:rPr>
              <a:t>Dq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/>
              <a:t>large: miss the optimum.</a:t>
            </a:r>
            <a:endParaRPr lang="en-US" dirty="0"/>
          </a:p>
          <a:p>
            <a:endParaRPr lang="en-US" dirty="0">
              <a:latin typeface="+mj-lt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67478" y="6273225"/>
            <a:ext cx="1100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Symbol" panose="05050102010706020507" pitchFamily="18" charset="2"/>
              </a:rPr>
              <a:t>Dq</a:t>
            </a:r>
            <a:endParaRPr lang="en-US" baseline="-25000" dirty="0"/>
          </a:p>
        </p:txBody>
      </p:sp>
      <p:cxnSp>
        <p:nvCxnSpPr>
          <p:cNvPr id="2049" name="Straight Arrow Connector 2048"/>
          <p:cNvCxnSpPr/>
          <p:nvPr/>
        </p:nvCxnSpPr>
        <p:spPr>
          <a:xfrm>
            <a:off x="3760573" y="6248400"/>
            <a:ext cx="457200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2" name="Group 2051"/>
          <p:cNvGrpSpPr/>
          <p:nvPr/>
        </p:nvGrpSpPr>
        <p:grpSpPr>
          <a:xfrm>
            <a:off x="76200" y="270821"/>
            <a:ext cx="2209800" cy="2036466"/>
            <a:chOff x="76200" y="270821"/>
            <a:chExt cx="2209800" cy="203646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70821"/>
              <a:ext cx="1371600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76200" y="1660956"/>
              <a:ext cx="2209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</a:rPr>
                <a:t>Grid search is best</a:t>
              </a:r>
            </a:p>
            <a:p>
              <a:r>
                <a:rPr lang="en-US" b="1" i="1" dirty="0" smtClean="0">
                  <a:solidFill>
                    <a:srgbClr val="C00000"/>
                  </a:solidFill>
                </a:rPr>
                <a:t>Prof. G, </a:t>
              </a:r>
              <a:r>
                <a:rPr lang="en-US" b="1" i="1" dirty="0" err="1" smtClean="0">
                  <a:solidFill>
                    <a:srgbClr val="C00000"/>
                  </a:solidFill>
                </a:rPr>
                <a:t>Cawley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66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Advantages:</a:t>
            </a:r>
          </a:p>
          <a:p>
            <a:pPr lvl="1"/>
            <a:r>
              <a:rPr lang="en-US" dirty="0" smtClean="0"/>
              <a:t>Simple.</a:t>
            </a:r>
          </a:p>
          <a:p>
            <a:pPr lvl="1"/>
            <a:r>
              <a:rPr lang="en-US" dirty="0" smtClean="0"/>
              <a:t>Does not fall into local minima.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Disadvantage:</a:t>
            </a:r>
          </a:p>
          <a:p>
            <a:pPr lvl="1"/>
            <a:r>
              <a:rPr lang="en-US" dirty="0" smtClean="0"/>
              <a:t>Scales poorly: for g grid points in each of the d dimensions, </a:t>
            </a:r>
            <a:r>
              <a:rPr lang="en-US" dirty="0" err="1" smtClean="0"/>
              <a:t>g</a:t>
            </a:r>
            <a:r>
              <a:rPr lang="en-US" baseline="30000" dirty="0" err="1" smtClean="0"/>
              <a:t>d</a:t>
            </a:r>
            <a:r>
              <a:rPr lang="en-US" baseline="30000" dirty="0" smtClean="0"/>
              <a:t> </a:t>
            </a:r>
            <a:r>
              <a:rPr lang="en-US" dirty="0" err="1" smtClean="0"/>
              <a:t>evalulations</a:t>
            </a:r>
            <a:r>
              <a:rPr lang="en-US" dirty="0" smtClean="0"/>
              <a:t> of </a:t>
            </a:r>
            <a:r>
              <a:rPr lang="en-US" dirty="0"/>
              <a:t>R[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]! Example: d=10, g=10. 10</a:t>
            </a:r>
            <a:r>
              <a:rPr lang="en-US" baseline="30000" dirty="0" smtClean="0"/>
              <a:t>10</a:t>
            </a:r>
            <a:r>
              <a:rPr lang="en-US" dirty="0"/>
              <a:t> </a:t>
            </a:r>
            <a:r>
              <a:rPr lang="en-US" dirty="0" smtClean="0"/>
              <a:t>=10,000,000 evaluations. One evaluation means TRAINING </a:t>
            </a:r>
            <a:r>
              <a:rPr lang="en-US" dirty="0" smtClean="0"/>
              <a:t>ONE </a:t>
            </a:r>
            <a:r>
              <a:rPr lang="en-US" dirty="0" smtClean="0"/>
              <a:t>MODEL</a:t>
            </a:r>
            <a:r>
              <a:rPr lang="en-US" dirty="0" smtClean="0"/>
              <a:t>! (OR SEVERAL MODELS IN THE CASE OF K-FOLD!!)</a:t>
            </a:r>
            <a:endParaRPr lang="en-US" dirty="0"/>
          </a:p>
          <a:p>
            <a:pPr lvl="1"/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2590800"/>
            <a:ext cx="6553200" cy="365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b="1" dirty="0"/>
              <a:t>Next time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200400"/>
            <a:ext cx="3810000" cy="2535381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305800" cy="39163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Reduce the number of hyper-parameters.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Learn how to do “fancy” search.</a:t>
            </a:r>
          </a:p>
          <a:p>
            <a:pPr marL="457200" lvl="1" indent="0">
              <a:buNone/>
            </a:pP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41148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67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Filter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350" descr="Z:\user On My Mac\Isabelle\Projects\Chalearn\Accounting\Funding\IARPA\Source\images\filter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315" y="1894540"/>
            <a:ext cx="3437799" cy="400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8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Good choice!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6858000" cy="4525963"/>
          </a:xfrm>
        </p:spPr>
        <p:txBody>
          <a:bodyPr/>
          <a:lstStyle/>
          <a:p>
            <a:r>
              <a:rPr lang="en-US" dirty="0" smtClean="0"/>
              <a:t>Reducing HP space ALSO reduces the risk of overfitting!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2" y="2743200"/>
            <a:ext cx="7196138" cy="370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07931" y="2590800"/>
            <a:ext cx="3945731" cy="3733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29000" y="6066437"/>
            <a:ext cx="2895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74638"/>
            <a:ext cx="6629400" cy="1096962"/>
          </a:xfrm>
        </p:spPr>
        <p:txBody>
          <a:bodyPr/>
          <a:lstStyle/>
          <a:p>
            <a:r>
              <a:rPr lang="en-US" dirty="0" smtClean="0"/>
              <a:t>Prior 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705600" y="2668589"/>
            <a:ext cx="2362200" cy="2073028"/>
            <a:chOff x="1828800" y="1432172"/>
            <a:chExt cx="2362200" cy="207302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432172"/>
              <a:ext cx="2362200" cy="2073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2681157" y="1555266"/>
              <a:ext cx="1357443" cy="1513328"/>
              <a:chOff x="2681157" y="1555266"/>
              <a:chExt cx="1357443" cy="15133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681157" y="1555266"/>
                <a:ext cx="1357443" cy="15133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1517" y="1610872"/>
                <a:ext cx="1162565" cy="1402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1" name="Group 54"/>
          <p:cNvGrpSpPr>
            <a:grpSpLocks/>
          </p:cNvGrpSpPr>
          <p:nvPr/>
        </p:nvGrpSpPr>
        <p:grpSpPr bwMode="auto">
          <a:xfrm>
            <a:off x="196056" y="1517652"/>
            <a:ext cx="8066088" cy="5262562"/>
            <a:chOff x="306" y="1005"/>
            <a:chExt cx="5081" cy="3315"/>
          </a:xfrm>
        </p:grpSpPr>
        <p:grpSp>
          <p:nvGrpSpPr>
            <p:cNvPr id="62" name="Group 53"/>
            <p:cNvGrpSpPr>
              <a:grpSpLocks/>
            </p:cNvGrpSpPr>
            <p:nvPr/>
          </p:nvGrpSpPr>
          <p:grpSpPr bwMode="auto">
            <a:xfrm>
              <a:off x="306" y="1005"/>
              <a:ext cx="5081" cy="3105"/>
              <a:chOff x="306" y="1005"/>
              <a:chExt cx="5081" cy="3105"/>
            </a:xfrm>
          </p:grpSpPr>
          <p:sp>
            <p:nvSpPr>
              <p:cNvPr id="68" name="Oval 2"/>
              <p:cNvSpPr>
                <a:spLocks noChangeArrowheads="1"/>
              </p:cNvSpPr>
              <p:nvPr/>
            </p:nvSpPr>
            <p:spPr bwMode="auto">
              <a:xfrm>
                <a:off x="2564" y="1142"/>
                <a:ext cx="2070" cy="155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69" name="Line 4"/>
              <p:cNvSpPr>
                <a:spLocks noChangeShapeType="1"/>
              </p:cNvSpPr>
              <p:nvPr/>
            </p:nvSpPr>
            <p:spPr bwMode="auto">
              <a:xfrm flipH="1" flipV="1">
                <a:off x="1321" y="1005"/>
                <a:ext cx="1" cy="29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Line 5"/>
              <p:cNvSpPr>
                <a:spLocks noChangeShapeType="1"/>
              </p:cNvSpPr>
              <p:nvPr/>
            </p:nvSpPr>
            <p:spPr bwMode="auto">
              <a:xfrm>
                <a:off x="1322" y="3960"/>
                <a:ext cx="33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Text Box 6"/>
              <p:cNvSpPr txBox="1">
                <a:spLocks noChangeArrowheads="1"/>
              </p:cNvSpPr>
              <p:nvPr/>
            </p:nvSpPr>
            <p:spPr bwMode="auto">
              <a:xfrm>
                <a:off x="4667" y="3819"/>
                <a:ext cx="72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dirty="0">
                    <a:latin typeface="Arial Narrow" pitchFamily="34" charset="0"/>
                  </a:rPr>
                  <a:t>d</a:t>
                </a:r>
                <a:r>
                  <a:rPr lang="en-US" altLang="en-US" sz="2400" dirty="0" smtClean="0">
                    <a:latin typeface="Arial Narrow" pitchFamily="34" charset="0"/>
                  </a:rPr>
                  <a:t> i</a:t>
                </a:r>
                <a:r>
                  <a:rPr lang="en-US" altLang="en-US" sz="2400" b="0" dirty="0" smtClean="0">
                    <a:latin typeface="Arial Narrow" pitchFamily="34" charset="0"/>
                  </a:rPr>
                  <a:t>nputs </a:t>
                </a:r>
                <a:endParaRPr lang="en-US" altLang="en-US" sz="2400" b="0" dirty="0"/>
              </a:p>
            </p:txBody>
          </p:sp>
          <p:sp>
            <p:nvSpPr>
              <p:cNvPr id="72" name="Text Box 7"/>
              <p:cNvSpPr txBox="1">
                <a:spLocks noChangeArrowheads="1"/>
              </p:cNvSpPr>
              <p:nvPr/>
            </p:nvSpPr>
            <p:spPr bwMode="auto">
              <a:xfrm>
                <a:off x="306" y="2256"/>
                <a:ext cx="864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 dirty="0" smtClean="0">
                    <a:latin typeface="Arial Narrow" pitchFamily="34" charset="0"/>
                  </a:rPr>
                  <a:t>N training examples</a:t>
                </a:r>
              </a:p>
            </p:txBody>
          </p:sp>
          <p:grpSp>
            <p:nvGrpSpPr>
              <p:cNvPr id="73" name="Group 8"/>
              <p:cNvGrpSpPr>
                <a:grpSpLocks/>
              </p:cNvGrpSpPr>
              <p:nvPr/>
            </p:nvGrpSpPr>
            <p:grpSpPr bwMode="auto">
              <a:xfrm>
                <a:off x="1322" y="3918"/>
                <a:ext cx="2016" cy="170"/>
                <a:chOff x="1872" y="3648"/>
                <a:chExt cx="2880" cy="144"/>
              </a:xfrm>
            </p:grpSpPr>
            <p:sp>
              <p:nvSpPr>
                <p:cNvPr id="97" name="Line 9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Line 10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Line 11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Line 12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Line 13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4" name="Text Box 14"/>
              <p:cNvSpPr txBox="1">
                <a:spLocks noChangeArrowheads="1"/>
              </p:cNvSpPr>
              <p:nvPr/>
            </p:nvSpPr>
            <p:spPr bwMode="auto">
              <a:xfrm>
                <a:off x="986" y="3408"/>
                <a:ext cx="28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endParaRPr lang="en-US" altLang="en-US" sz="2400" b="0"/>
              </a:p>
            </p:txBody>
          </p:sp>
          <p:sp>
            <p:nvSpPr>
              <p:cNvPr id="75" name="Text Box 15"/>
              <p:cNvSpPr txBox="1">
                <a:spLocks noChangeArrowheads="1"/>
              </p:cNvSpPr>
              <p:nvPr/>
            </p:nvSpPr>
            <p:spPr bwMode="auto">
              <a:xfrm>
                <a:off x="986" y="2940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2</a:t>
                </a:r>
                <a:endParaRPr lang="en-US" altLang="en-US" sz="2400" b="0"/>
              </a:p>
            </p:txBody>
          </p:sp>
          <p:sp>
            <p:nvSpPr>
              <p:cNvPr id="76" name="Text Box 16"/>
              <p:cNvSpPr txBox="1">
                <a:spLocks noChangeArrowheads="1"/>
              </p:cNvSpPr>
              <p:nvPr/>
            </p:nvSpPr>
            <p:spPr bwMode="auto">
              <a:xfrm>
                <a:off x="986" y="247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3</a:t>
                </a:r>
                <a:endParaRPr lang="en-US" altLang="en-US" sz="2400" b="0"/>
              </a:p>
            </p:txBody>
          </p:sp>
          <p:sp>
            <p:nvSpPr>
              <p:cNvPr id="77" name="Line 17"/>
              <p:cNvSpPr>
                <a:spLocks noChangeShapeType="1"/>
              </p:cNvSpPr>
              <p:nvPr/>
            </p:nvSpPr>
            <p:spPr bwMode="auto">
              <a:xfrm>
                <a:off x="3338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18"/>
              <p:cNvSpPr>
                <a:spLocks noChangeShapeType="1"/>
              </p:cNvSpPr>
              <p:nvPr/>
            </p:nvSpPr>
            <p:spPr bwMode="auto">
              <a:xfrm>
                <a:off x="3842" y="3918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9" name="Group 19"/>
              <p:cNvGrpSpPr>
                <a:grpSpLocks/>
              </p:cNvGrpSpPr>
              <p:nvPr/>
            </p:nvGrpSpPr>
            <p:grpSpPr bwMode="auto">
              <a:xfrm rot="-5400000">
                <a:off x="429" y="2971"/>
                <a:ext cx="1786" cy="192"/>
                <a:chOff x="1872" y="3648"/>
                <a:chExt cx="2880" cy="144"/>
              </a:xfrm>
            </p:grpSpPr>
            <p:sp>
              <p:nvSpPr>
                <p:cNvPr id="92" name="Line 20"/>
                <p:cNvSpPr>
                  <a:spLocks noChangeShapeType="1"/>
                </p:cNvSpPr>
                <p:nvPr/>
              </p:nvSpPr>
              <p:spPr bwMode="auto">
                <a:xfrm>
                  <a:off x="187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Line 21"/>
                <p:cNvSpPr>
                  <a:spLocks noChangeShapeType="1"/>
                </p:cNvSpPr>
                <p:nvPr/>
              </p:nvSpPr>
              <p:spPr bwMode="auto">
                <a:xfrm>
                  <a:off x="259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Line 22"/>
                <p:cNvSpPr>
                  <a:spLocks noChangeShapeType="1"/>
                </p:cNvSpPr>
                <p:nvPr/>
              </p:nvSpPr>
              <p:spPr bwMode="auto">
                <a:xfrm>
                  <a:off x="331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Line 23"/>
                <p:cNvSpPr>
                  <a:spLocks noChangeShapeType="1"/>
                </p:cNvSpPr>
                <p:nvPr/>
              </p:nvSpPr>
              <p:spPr bwMode="auto">
                <a:xfrm>
                  <a:off x="403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Line 24"/>
                <p:cNvSpPr>
                  <a:spLocks noChangeShapeType="1"/>
                </p:cNvSpPr>
                <p:nvPr/>
              </p:nvSpPr>
              <p:spPr bwMode="auto">
                <a:xfrm>
                  <a:off x="4752" y="3648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Line 25"/>
              <p:cNvSpPr>
                <a:spLocks noChangeShapeType="1"/>
              </p:cNvSpPr>
              <p:nvPr/>
            </p:nvSpPr>
            <p:spPr bwMode="auto">
              <a:xfrm rot="-5400000">
                <a:off x="1321" y="1631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Text Box 26"/>
              <p:cNvSpPr txBox="1">
                <a:spLocks noChangeArrowheads="1"/>
              </p:cNvSpPr>
              <p:nvPr/>
            </p:nvSpPr>
            <p:spPr bwMode="auto">
              <a:xfrm>
                <a:off x="986" y="2047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>
                    <a:latin typeface="Arial Narrow" pitchFamily="34" charset="0"/>
                  </a:rPr>
                  <a:t>10</a:t>
                </a:r>
                <a:r>
                  <a:rPr lang="en-US" altLang="en-US" b="0" baseline="30000">
                    <a:latin typeface="Arial Narrow" pitchFamily="34" charset="0"/>
                  </a:rPr>
                  <a:t>4</a:t>
                </a:r>
                <a:endParaRPr lang="en-US" altLang="en-US" sz="2400" b="0"/>
              </a:p>
            </p:txBody>
          </p:sp>
          <p:sp>
            <p:nvSpPr>
              <p:cNvPr id="82" name="Text Box 27"/>
              <p:cNvSpPr txBox="1">
                <a:spLocks noChangeArrowheads="1"/>
              </p:cNvSpPr>
              <p:nvPr/>
            </p:nvSpPr>
            <p:spPr bwMode="auto">
              <a:xfrm>
                <a:off x="986" y="1622"/>
                <a:ext cx="3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b="0" dirty="0">
                    <a:latin typeface="Arial Narrow" pitchFamily="34" charset="0"/>
                  </a:rPr>
                  <a:t>10</a:t>
                </a:r>
                <a:r>
                  <a:rPr lang="en-US" altLang="en-US" b="0" baseline="30000" dirty="0">
                    <a:latin typeface="Arial Narrow" pitchFamily="34" charset="0"/>
                  </a:rPr>
                  <a:t>5</a:t>
                </a:r>
                <a:endParaRPr lang="en-US" altLang="en-US" sz="2400" b="0" dirty="0"/>
              </a:p>
            </p:txBody>
          </p:sp>
          <p:sp>
            <p:nvSpPr>
              <p:cNvPr id="83" name="Oval 28"/>
              <p:cNvSpPr>
                <a:spLocks noChangeArrowheads="1"/>
              </p:cNvSpPr>
              <p:nvPr/>
            </p:nvSpPr>
            <p:spPr bwMode="auto">
              <a:xfrm>
                <a:off x="1758" y="2607"/>
                <a:ext cx="2748" cy="1043"/>
              </a:xfrm>
              <a:prstGeom prst="ellipse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Text Box 29"/>
              <p:cNvSpPr txBox="1">
                <a:spLocks noChangeArrowheads="1"/>
              </p:cNvSpPr>
              <p:nvPr/>
            </p:nvSpPr>
            <p:spPr bwMode="auto">
              <a:xfrm>
                <a:off x="2661" y="3019"/>
                <a:ext cx="148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2400" b="0">
                    <a:latin typeface="Arial Narrow" pitchFamily="34" charset="0"/>
                  </a:rPr>
                  <a:t>Bioinformatics</a:t>
                </a:r>
                <a:endParaRPr lang="en-US" altLang="en-US" sz="2400" b="0"/>
              </a:p>
            </p:txBody>
          </p:sp>
          <p:sp>
            <p:nvSpPr>
              <p:cNvPr id="85" name="Oval 30"/>
              <p:cNvSpPr>
                <a:spLocks noChangeArrowheads="1"/>
              </p:cNvSpPr>
              <p:nvPr/>
            </p:nvSpPr>
            <p:spPr bwMode="auto">
              <a:xfrm>
                <a:off x="1466" y="1311"/>
                <a:ext cx="990" cy="863"/>
              </a:xfrm>
              <a:prstGeom prst="ellipse">
                <a:avLst/>
              </a:prstGeom>
              <a:solidFill>
                <a:srgbClr val="CC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>
                    <a:latin typeface="Arial Narrow" pitchFamily="34" charset="0"/>
                  </a:rPr>
                  <a:t>Ecology  </a:t>
                </a:r>
                <a:endParaRPr lang="en-US" altLang="en-US"/>
              </a:p>
            </p:txBody>
          </p:sp>
          <p:sp>
            <p:nvSpPr>
              <p:cNvPr id="86" name="Oval 31"/>
              <p:cNvSpPr>
                <a:spLocks noChangeArrowheads="1"/>
              </p:cNvSpPr>
              <p:nvPr/>
            </p:nvSpPr>
            <p:spPr bwMode="auto">
              <a:xfrm>
                <a:off x="2186" y="1491"/>
                <a:ext cx="841" cy="1496"/>
              </a:xfrm>
              <a:prstGeom prst="ellipse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400" b="0" dirty="0">
                  <a:latin typeface="Arial Narrow" pitchFamily="34" charset="0"/>
                </a:endParaRPr>
              </a:p>
              <a:p>
                <a:endParaRPr lang="en-US" altLang="en-US" sz="2000" dirty="0" smtClean="0">
                  <a:latin typeface="Arial Narrow" pitchFamily="34" charset="0"/>
                </a:endParaRPr>
              </a:p>
              <a:p>
                <a:r>
                  <a:rPr lang="en-US" altLang="en-US" sz="2000" dirty="0">
                    <a:latin typeface="Arial Narrow" pitchFamily="34" charset="0"/>
                  </a:rPr>
                  <a:t> </a:t>
                </a:r>
                <a:r>
                  <a:rPr lang="en-US" altLang="en-US" sz="2000" dirty="0" smtClean="0">
                    <a:latin typeface="Arial Narrow" pitchFamily="34" charset="0"/>
                  </a:rPr>
                  <a:t> OCR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HWR</a:t>
                </a:r>
                <a:endParaRPr lang="en-US" altLang="en-US" sz="2000" dirty="0"/>
              </a:p>
            </p:txBody>
          </p:sp>
          <p:sp>
            <p:nvSpPr>
              <p:cNvPr id="87" name="Oval 32"/>
              <p:cNvSpPr>
                <a:spLocks noChangeArrowheads="1"/>
              </p:cNvSpPr>
              <p:nvPr/>
            </p:nvSpPr>
            <p:spPr bwMode="auto">
              <a:xfrm>
                <a:off x="2099" y="1045"/>
                <a:ext cx="1093" cy="892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sz="2000" dirty="0" smtClean="0">
                    <a:latin typeface="Arial Narrow" pitchFamily="34" charset="0"/>
                  </a:rPr>
                  <a:t>   Market</a:t>
                </a:r>
                <a:endParaRPr lang="en-US" altLang="en-US" sz="2000" dirty="0">
                  <a:latin typeface="Arial Narrow" pitchFamily="34" charset="0"/>
                </a:endParaRPr>
              </a:p>
              <a:p>
                <a:r>
                  <a:rPr lang="en-US" altLang="en-US" sz="2000" dirty="0" smtClean="0">
                    <a:latin typeface="Arial Narrow" pitchFamily="34" charset="0"/>
                  </a:rPr>
                  <a:t>  Analysis</a:t>
                </a:r>
                <a:endParaRPr lang="en-US" altLang="en-US" sz="2000" b="0" dirty="0"/>
              </a:p>
            </p:txBody>
          </p:sp>
          <p:sp>
            <p:nvSpPr>
              <p:cNvPr id="88" name="Oval 33"/>
              <p:cNvSpPr>
                <a:spLocks noChangeArrowheads="1"/>
              </p:cNvSpPr>
              <p:nvPr/>
            </p:nvSpPr>
            <p:spPr bwMode="auto">
              <a:xfrm>
                <a:off x="2090" y="1742"/>
                <a:ext cx="1880" cy="773"/>
              </a:xfrm>
              <a:prstGeom prst="ellipse">
                <a:avLst/>
              </a:prstGeom>
              <a:solidFill>
                <a:srgbClr val="FF33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 smtClean="0">
                    <a:latin typeface="Arial Narrow" pitchFamily="34" charset="0"/>
                  </a:rPr>
                  <a:t>              Text</a:t>
                </a:r>
                <a:endParaRPr lang="en-US" altLang="en-US" dirty="0">
                  <a:latin typeface="Arial Narrow" pitchFamily="34" charset="0"/>
                </a:endParaRPr>
              </a:p>
              <a:p>
                <a:r>
                  <a:rPr lang="en-US" altLang="en-US" dirty="0" smtClean="0">
                    <a:latin typeface="Arial Narrow" pitchFamily="34" charset="0"/>
                  </a:rPr>
                  <a:t>       Categorization</a:t>
                </a:r>
                <a:endParaRPr lang="en-US" altLang="en-US" dirty="0">
                  <a:latin typeface="Arial Narrow" pitchFamily="34" charset="0"/>
                </a:endParaRPr>
              </a:p>
            </p:txBody>
          </p:sp>
          <p:sp>
            <p:nvSpPr>
              <p:cNvPr id="89" name="Text Box 34"/>
              <p:cNvSpPr txBox="1">
                <a:spLocks noChangeArrowheads="1"/>
              </p:cNvSpPr>
              <p:nvPr/>
            </p:nvSpPr>
            <p:spPr bwMode="auto">
              <a:xfrm>
                <a:off x="3443" y="1331"/>
                <a:ext cx="675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 smtClean="0">
                    <a:latin typeface="Arial Narrow" pitchFamily="34" charset="0"/>
                  </a:rPr>
                  <a:t>Computer</a:t>
                </a:r>
                <a:endParaRPr lang="en-US" altLang="en-US" dirty="0">
                  <a:latin typeface="Arial Narrow" pitchFamily="34" charset="0"/>
                </a:endParaRPr>
              </a:p>
              <a:p>
                <a:pPr algn="l"/>
                <a:r>
                  <a:rPr lang="en-US" altLang="en-US" dirty="0">
                    <a:latin typeface="Arial Narrow" pitchFamily="34" charset="0"/>
                  </a:rPr>
                  <a:t>  Vision</a:t>
                </a:r>
                <a:endParaRPr lang="en-US" altLang="en-US" sz="2400" b="0" dirty="0"/>
              </a:p>
            </p:txBody>
          </p:sp>
          <p:sp>
            <p:nvSpPr>
              <p:cNvPr id="90" name="Oval 35"/>
              <p:cNvSpPr>
                <a:spLocks noChangeArrowheads="1"/>
              </p:cNvSpPr>
              <p:nvPr/>
            </p:nvSpPr>
            <p:spPr bwMode="auto">
              <a:xfrm>
                <a:off x="1610" y="2115"/>
                <a:ext cx="532" cy="1607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 sz="2400" b="0"/>
              </a:p>
            </p:txBody>
          </p:sp>
          <p:sp>
            <p:nvSpPr>
              <p:cNvPr id="91" name="Rectangle 36"/>
              <p:cNvSpPr>
                <a:spLocks noChangeArrowheads="1"/>
              </p:cNvSpPr>
              <p:nvPr/>
            </p:nvSpPr>
            <p:spPr bwMode="auto">
              <a:xfrm rot="16200000">
                <a:off x="1267" y="2785"/>
                <a:ext cx="1198" cy="231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en-US" dirty="0">
                    <a:latin typeface="Arial Narrow" pitchFamily="34" charset="0"/>
                  </a:rPr>
                  <a:t>System diagnosis</a:t>
                </a:r>
              </a:p>
            </p:txBody>
          </p:sp>
        </p:grpSp>
        <p:sp>
          <p:nvSpPr>
            <p:cNvPr id="63" name="Text Box 37"/>
            <p:cNvSpPr txBox="1">
              <a:spLocks noChangeArrowheads="1"/>
            </p:cNvSpPr>
            <p:nvPr/>
          </p:nvSpPr>
          <p:spPr bwMode="auto">
            <a:xfrm>
              <a:off x="1722" y="4089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endParaRPr lang="en-US" altLang="en-US" sz="2400" b="0"/>
            </a:p>
          </p:txBody>
        </p:sp>
        <p:sp>
          <p:nvSpPr>
            <p:cNvPr id="64" name="Text Box 38"/>
            <p:cNvSpPr txBox="1">
              <a:spLocks noChangeArrowheads="1"/>
            </p:cNvSpPr>
            <p:nvPr/>
          </p:nvSpPr>
          <p:spPr bwMode="auto">
            <a:xfrm>
              <a:off x="2178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2</a:t>
              </a:r>
              <a:endParaRPr lang="en-US" altLang="en-US" sz="2400" b="0"/>
            </a:p>
          </p:txBody>
        </p:sp>
        <p:sp>
          <p:nvSpPr>
            <p:cNvPr id="65" name="Text Box 39"/>
            <p:cNvSpPr txBox="1">
              <a:spLocks noChangeArrowheads="1"/>
            </p:cNvSpPr>
            <p:nvPr/>
          </p:nvSpPr>
          <p:spPr bwMode="auto">
            <a:xfrm>
              <a:off x="2690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3</a:t>
              </a:r>
              <a:endParaRPr lang="en-US" altLang="en-US" sz="2400" b="0"/>
            </a:p>
          </p:txBody>
        </p:sp>
        <p:sp>
          <p:nvSpPr>
            <p:cNvPr id="66" name="Text Box 40"/>
            <p:cNvSpPr txBox="1">
              <a:spLocks noChangeArrowheads="1"/>
            </p:cNvSpPr>
            <p:nvPr/>
          </p:nvSpPr>
          <p:spPr bwMode="auto">
            <a:xfrm>
              <a:off x="3194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>
                  <a:latin typeface="Arial Narrow" pitchFamily="34" charset="0"/>
                </a:rPr>
                <a:t>10</a:t>
              </a:r>
              <a:r>
                <a:rPr lang="en-US" altLang="en-US" b="0" baseline="30000">
                  <a:latin typeface="Arial Narrow" pitchFamily="34" charset="0"/>
                </a:rPr>
                <a:t>4</a:t>
              </a:r>
              <a:endParaRPr lang="en-US" altLang="en-US" sz="2400" b="0"/>
            </a:p>
          </p:txBody>
        </p:sp>
        <p:sp>
          <p:nvSpPr>
            <p:cNvPr id="67" name="Text Box 41"/>
            <p:cNvSpPr txBox="1">
              <a:spLocks noChangeArrowheads="1"/>
            </p:cNvSpPr>
            <p:nvPr/>
          </p:nvSpPr>
          <p:spPr bwMode="auto">
            <a:xfrm>
              <a:off x="3706" y="4089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b="0" dirty="0">
                  <a:latin typeface="Arial Narrow" pitchFamily="34" charset="0"/>
                </a:rPr>
                <a:t>10</a:t>
              </a:r>
              <a:r>
                <a:rPr lang="en-US" altLang="en-US" b="0" baseline="30000" dirty="0">
                  <a:latin typeface="Arial Narrow" pitchFamily="34" charset="0"/>
                </a:rPr>
                <a:t>5</a:t>
              </a:r>
              <a:endParaRPr lang="en-US" altLang="en-US" sz="2400" b="0" dirty="0"/>
            </a:p>
          </p:txBody>
        </p:sp>
      </p:grpSp>
      <p:sp>
        <p:nvSpPr>
          <p:cNvPr id="102" name="Line 18"/>
          <p:cNvSpPr>
            <a:spLocks noChangeShapeType="1"/>
          </p:cNvSpPr>
          <p:nvPr/>
        </p:nvSpPr>
        <p:spPr bwMode="auto">
          <a:xfrm>
            <a:off x="6588100" y="6140453"/>
            <a:ext cx="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Text Box 41"/>
          <p:cNvSpPr txBox="1">
            <a:spLocks noChangeArrowheads="1"/>
          </p:cNvSpPr>
          <p:nvPr/>
        </p:nvSpPr>
        <p:spPr bwMode="auto">
          <a:xfrm>
            <a:off x="6372200" y="6411915"/>
            <a:ext cx="533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  <p:sp>
        <p:nvSpPr>
          <p:cNvPr id="104" name="Line 25"/>
          <p:cNvSpPr>
            <a:spLocks noChangeShapeType="1"/>
          </p:cNvSpPr>
          <p:nvPr/>
        </p:nvSpPr>
        <p:spPr bwMode="auto">
          <a:xfrm rot="16200000">
            <a:off x="1807369" y="1750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Text Box 27"/>
          <p:cNvSpPr txBox="1">
            <a:spLocks noChangeArrowheads="1"/>
          </p:cNvSpPr>
          <p:nvPr/>
        </p:nvSpPr>
        <p:spPr bwMode="auto">
          <a:xfrm>
            <a:off x="1275556" y="1735838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b="0" dirty="0" smtClean="0">
                <a:latin typeface="Arial Narrow" pitchFamily="34" charset="0"/>
              </a:rPr>
              <a:t>10</a:t>
            </a:r>
            <a:r>
              <a:rPr lang="en-US" altLang="en-US" baseline="30000" dirty="0" smtClean="0">
                <a:latin typeface="Arial Narrow" pitchFamily="34" charset="0"/>
              </a:rPr>
              <a:t>6</a:t>
            </a:r>
            <a:endParaRPr lang="en-US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894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28800" y="1447800"/>
            <a:ext cx="6858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Space dimensionality reduction with PCA (Principal Component Analysis).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 smtClean="0"/>
              <a:t>Unsupervised “pre-training” with (staked) auto-encoders.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6248400" cy="24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7400" y="4267200"/>
            <a:ext cx="213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://www.nlpca.org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388244"/>
            <a:ext cx="2428875" cy="131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11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AutoShape 1027"/>
          <p:cNvSpPr>
            <a:spLocks noChangeArrowheads="1"/>
          </p:cNvSpPr>
          <p:nvPr/>
        </p:nvSpPr>
        <p:spPr bwMode="auto">
          <a:xfrm>
            <a:off x="514350" y="2438400"/>
            <a:ext cx="1276350" cy="1219200"/>
          </a:xfrm>
          <a:prstGeom prst="can">
            <a:avLst>
              <a:gd name="adj" fmla="val 30181"/>
            </a:avLst>
          </a:prstGeom>
          <a:gradFill rotWithShape="0">
            <a:gsLst>
              <a:gs pos="0">
                <a:srgbClr val="CCCCFF"/>
              </a:gs>
              <a:gs pos="17999">
                <a:srgbClr val="99CCFF"/>
              </a:gs>
              <a:gs pos="39000">
                <a:srgbClr val="CC99FF"/>
              </a:gs>
              <a:gs pos="64000">
                <a:srgbClr val="9966FF"/>
              </a:gs>
              <a:gs pos="82001">
                <a:srgbClr val="99CCFF"/>
              </a:gs>
              <a:gs pos="100000">
                <a:srgbClr val="CCCC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000" i="1">
              <a:solidFill>
                <a:srgbClr val="990000"/>
              </a:solidFill>
            </a:endParaRPr>
          </a:p>
        </p:txBody>
      </p:sp>
      <p:sp>
        <p:nvSpPr>
          <p:cNvPr id="177156" name="Rectangle 1028"/>
          <p:cNvSpPr>
            <a:spLocks noChangeArrowheads="1"/>
          </p:cNvSpPr>
          <p:nvPr/>
        </p:nvSpPr>
        <p:spPr bwMode="auto">
          <a:xfrm>
            <a:off x="1981200" y="2514600"/>
            <a:ext cx="1104900" cy="1143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59" name="Line 1031"/>
          <p:cNvSpPr>
            <a:spLocks noChangeShapeType="1"/>
          </p:cNvSpPr>
          <p:nvPr/>
        </p:nvSpPr>
        <p:spPr bwMode="auto">
          <a:xfrm>
            <a:off x="30861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0" name="AutoShape 1032"/>
          <p:cNvSpPr>
            <a:spLocks noChangeArrowheads="1"/>
          </p:cNvSpPr>
          <p:nvPr/>
        </p:nvSpPr>
        <p:spPr bwMode="auto">
          <a:xfrm rot="-5400000">
            <a:off x="3305175" y="2552700"/>
            <a:ext cx="1714500" cy="11239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en-US" altLang="en-US" sz="4000"/>
              <a:t>P</a:t>
            </a:r>
          </a:p>
        </p:txBody>
      </p:sp>
      <p:sp>
        <p:nvSpPr>
          <p:cNvPr id="177165" name="Text Box 1037"/>
          <p:cNvSpPr txBox="1">
            <a:spLocks noChangeArrowheads="1"/>
          </p:cNvSpPr>
          <p:nvPr/>
        </p:nvSpPr>
        <p:spPr bwMode="auto">
          <a:xfrm>
            <a:off x="631825" y="2790825"/>
            <a:ext cx="1166813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b="1"/>
              <a:t>Source</a:t>
            </a:r>
          </a:p>
          <a:p>
            <a:pPr>
              <a:lnSpc>
                <a:spcPct val="80000"/>
              </a:lnSpc>
            </a:pPr>
            <a:r>
              <a:rPr lang="en-US" altLang="en-US" b="1"/>
              <a:t>domain</a:t>
            </a:r>
          </a:p>
        </p:txBody>
      </p:sp>
      <p:sp>
        <p:nvSpPr>
          <p:cNvPr id="177166" name="Line 1038"/>
          <p:cNvSpPr>
            <a:spLocks noChangeShapeType="1"/>
          </p:cNvSpPr>
          <p:nvPr/>
        </p:nvSpPr>
        <p:spPr bwMode="auto">
          <a:xfrm>
            <a:off x="4762500" y="3067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7" name="AutoShape 1039"/>
          <p:cNvSpPr>
            <a:spLocks noChangeArrowheads="1"/>
          </p:cNvSpPr>
          <p:nvPr/>
        </p:nvSpPr>
        <p:spPr bwMode="auto">
          <a:xfrm>
            <a:off x="1028700" y="1924050"/>
            <a:ext cx="1733550" cy="647700"/>
          </a:xfrm>
          <a:prstGeom prst="curvedDownArrow">
            <a:avLst>
              <a:gd name="adj1" fmla="val 53529"/>
              <a:gd name="adj2" fmla="val 107059"/>
              <a:gd name="adj3" fmla="val 33333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ight Triangle 22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7197" name="AutoShape 1069"/>
          <p:cNvSpPr>
            <a:spLocks noChangeArrowheads="1"/>
          </p:cNvSpPr>
          <p:nvPr/>
        </p:nvSpPr>
        <p:spPr bwMode="auto">
          <a:xfrm>
            <a:off x="2190750" y="2762250"/>
            <a:ext cx="533400" cy="438150"/>
          </a:xfrm>
          <a:prstGeom prst="sun">
            <a:avLst>
              <a:gd name="adj" fmla="val 25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98" name="AutoShape 1070"/>
          <p:cNvSpPr>
            <a:spLocks noChangeArrowheads="1"/>
          </p:cNvSpPr>
          <p:nvPr/>
        </p:nvSpPr>
        <p:spPr bwMode="auto">
          <a:xfrm>
            <a:off x="2076450" y="3238500"/>
            <a:ext cx="876300" cy="228600"/>
          </a:xfrm>
          <a:prstGeom prst="doubleWave">
            <a:avLst>
              <a:gd name="adj1" fmla="val 6500"/>
              <a:gd name="adj2" fmla="val 0"/>
            </a:avLst>
          </a:prstGeom>
          <a:gradFill rotWithShape="0">
            <a:gsLst>
              <a:gs pos="0">
                <a:schemeClr val="bg2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7391400" y="2514600"/>
            <a:ext cx="1306512" cy="1246188"/>
          </a:xfrm>
          <a:prstGeom prst="flowChartMultidocumen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19754850" indent="-19516725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26925588" indent="-26449338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altLang="en-US" sz="1600" b="1">
                <a:latin typeface="Arial" pitchFamily="34" charset="0"/>
              </a:rPr>
              <a:t>Task </a:t>
            </a:r>
          </a:p>
          <a:p>
            <a:pPr algn="ctr"/>
            <a:r>
              <a:rPr lang="en-US" altLang="en-US" sz="1600" b="1">
                <a:latin typeface="Arial" pitchFamily="34" charset="0"/>
              </a:rPr>
              <a:t>labels</a:t>
            </a:r>
          </a:p>
        </p:txBody>
      </p:sp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5205412" y="2636838"/>
            <a:ext cx="838200" cy="85725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4000"/>
              <a:t>C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6148387" y="2789238"/>
            <a:ext cx="9890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/>
              <a:t>   John</a:t>
            </a:r>
          </a:p>
        </p:txBody>
      </p:sp>
      <p:sp>
        <p:nvSpPr>
          <p:cNvPr id="30" name="AutoShape 34"/>
          <p:cNvSpPr>
            <a:spLocks noChangeArrowheads="1"/>
          </p:cNvSpPr>
          <p:nvPr/>
        </p:nvSpPr>
        <p:spPr bwMode="auto">
          <a:xfrm flipH="1">
            <a:off x="6545262" y="1962150"/>
            <a:ext cx="1638300" cy="647700"/>
          </a:xfrm>
          <a:prstGeom prst="curvedDownArrow">
            <a:avLst>
              <a:gd name="adj1" fmla="val 50588"/>
              <a:gd name="adj2" fmla="val 101176"/>
              <a:gd name="adj3" fmla="val 33333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6049962" y="30670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AutoShape 1027"/>
          <p:cNvSpPr>
            <a:spLocks noChangeArrowheads="1"/>
          </p:cNvSpPr>
          <p:nvPr/>
        </p:nvSpPr>
        <p:spPr bwMode="auto">
          <a:xfrm>
            <a:off x="514350" y="2438400"/>
            <a:ext cx="1276350" cy="1219200"/>
          </a:xfrm>
          <a:prstGeom prst="can">
            <a:avLst>
              <a:gd name="adj" fmla="val 30181"/>
            </a:avLst>
          </a:prstGeom>
          <a:gradFill rotWithShape="0">
            <a:gsLst>
              <a:gs pos="0">
                <a:srgbClr val="CCCCFF"/>
              </a:gs>
              <a:gs pos="17999">
                <a:srgbClr val="99CCFF"/>
              </a:gs>
              <a:gs pos="39000">
                <a:srgbClr val="CC99FF"/>
              </a:gs>
              <a:gs pos="64000">
                <a:srgbClr val="9966FF"/>
              </a:gs>
              <a:gs pos="82001">
                <a:srgbClr val="99CCFF"/>
              </a:gs>
              <a:gs pos="100000">
                <a:srgbClr val="CCCC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000" i="1">
              <a:solidFill>
                <a:srgbClr val="990000"/>
              </a:solidFill>
            </a:endParaRPr>
          </a:p>
        </p:txBody>
      </p:sp>
      <p:sp>
        <p:nvSpPr>
          <p:cNvPr id="177156" name="Rectangle 1028"/>
          <p:cNvSpPr>
            <a:spLocks noChangeArrowheads="1"/>
          </p:cNvSpPr>
          <p:nvPr/>
        </p:nvSpPr>
        <p:spPr bwMode="auto">
          <a:xfrm>
            <a:off x="1981200" y="2514600"/>
            <a:ext cx="1104900" cy="1143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59" name="Line 1031"/>
          <p:cNvSpPr>
            <a:spLocks noChangeShapeType="1"/>
          </p:cNvSpPr>
          <p:nvPr/>
        </p:nvSpPr>
        <p:spPr bwMode="auto">
          <a:xfrm>
            <a:off x="30861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0" name="AutoShape 1032"/>
          <p:cNvSpPr>
            <a:spLocks noChangeArrowheads="1"/>
          </p:cNvSpPr>
          <p:nvPr/>
        </p:nvSpPr>
        <p:spPr bwMode="auto">
          <a:xfrm rot="-5400000">
            <a:off x="3305175" y="2552700"/>
            <a:ext cx="1714500" cy="11239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en-US" altLang="en-US" sz="4000"/>
              <a:t>P</a:t>
            </a:r>
          </a:p>
        </p:txBody>
      </p:sp>
      <p:grpSp>
        <p:nvGrpSpPr>
          <p:cNvPr id="177161" name="Group 1033"/>
          <p:cNvGrpSpPr>
            <a:grpSpLocks/>
          </p:cNvGrpSpPr>
          <p:nvPr/>
        </p:nvGrpSpPr>
        <p:grpSpPr bwMode="auto">
          <a:xfrm>
            <a:off x="5238750" y="2247900"/>
            <a:ext cx="1066800" cy="1657350"/>
            <a:chOff x="3264" y="1290"/>
            <a:chExt cx="672" cy="1044"/>
          </a:xfrm>
        </p:grpSpPr>
        <p:sp>
          <p:nvSpPr>
            <p:cNvPr id="177162" name="Line 1034"/>
            <p:cNvSpPr>
              <a:spLocks noChangeShapeType="1"/>
            </p:cNvSpPr>
            <p:nvPr/>
          </p:nvSpPr>
          <p:spPr bwMode="auto">
            <a:xfrm>
              <a:off x="3276" y="180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163" name="AutoShape 1035"/>
            <p:cNvSpPr>
              <a:spLocks noChangeArrowheads="1"/>
            </p:cNvSpPr>
            <p:nvPr/>
          </p:nvSpPr>
          <p:spPr bwMode="auto">
            <a:xfrm rot="-16200000">
              <a:off x="3078" y="1476"/>
              <a:ext cx="1044" cy="672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77164" name="Text Box 1036"/>
            <p:cNvSpPr txBox="1">
              <a:spLocks noChangeArrowheads="1"/>
            </p:cNvSpPr>
            <p:nvPr/>
          </p:nvSpPr>
          <p:spPr bwMode="auto">
            <a:xfrm>
              <a:off x="3434" y="1559"/>
              <a:ext cx="329" cy="442"/>
            </a:xfrm>
            <a:prstGeom prst="rect">
              <a:avLst/>
            </a:prstGeom>
            <a:solidFill>
              <a:srgbClr val="996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4000"/>
                <a:t>R</a:t>
              </a:r>
            </a:p>
          </p:txBody>
        </p:sp>
      </p:grpSp>
      <p:sp>
        <p:nvSpPr>
          <p:cNvPr id="177165" name="Text Box 1037"/>
          <p:cNvSpPr txBox="1">
            <a:spLocks noChangeArrowheads="1"/>
          </p:cNvSpPr>
          <p:nvPr/>
        </p:nvSpPr>
        <p:spPr bwMode="auto">
          <a:xfrm>
            <a:off x="631825" y="2790825"/>
            <a:ext cx="1166813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b="1"/>
              <a:t>Source</a:t>
            </a:r>
          </a:p>
          <a:p>
            <a:pPr>
              <a:lnSpc>
                <a:spcPct val="80000"/>
              </a:lnSpc>
            </a:pPr>
            <a:r>
              <a:rPr lang="en-US" altLang="en-US" b="1"/>
              <a:t>domain</a:t>
            </a:r>
          </a:p>
        </p:txBody>
      </p:sp>
      <p:sp>
        <p:nvSpPr>
          <p:cNvPr id="177166" name="Line 1038"/>
          <p:cNvSpPr>
            <a:spLocks noChangeShapeType="1"/>
          </p:cNvSpPr>
          <p:nvPr/>
        </p:nvSpPr>
        <p:spPr bwMode="auto">
          <a:xfrm>
            <a:off x="4762500" y="3067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67" name="AutoShape 1039"/>
          <p:cNvSpPr>
            <a:spLocks noChangeArrowheads="1"/>
          </p:cNvSpPr>
          <p:nvPr/>
        </p:nvSpPr>
        <p:spPr bwMode="auto">
          <a:xfrm>
            <a:off x="1028700" y="1924050"/>
            <a:ext cx="1733550" cy="647700"/>
          </a:xfrm>
          <a:prstGeom prst="curvedDownArrow">
            <a:avLst>
              <a:gd name="adj1" fmla="val 53529"/>
              <a:gd name="adj2" fmla="val 107059"/>
              <a:gd name="adj3" fmla="val 33333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ight Triangle 22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7175" name="Line 1047"/>
          <p:cNvSpPr>
            <a:spLocks noChangeShapeType="1"/>
          </p:cNvSpPr>
          <p:nvPr/>
        </p:nvSpPr>
        <p:spPr bwMode="auto">
          <a:xfrm>
            <a:off x="6381750" y="3086100"/>
            <a:ext cx="628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7197" name="AutoShape 1069"/>
          <p:cNvSpPr>
            <a:spLocks noChangeArrowheads="1"/>
          </p:cNvSpPr>
          <p:nvPr/>
        </p:nvSpPr>
        <p:spPr bwMode="auto">
          <a:xfrm>
            <a:off x="2190750" y="2762250"/>
            <a:ext cx="533400" cy="438150"/>
          </a:xfrm>
          <a:prstGeom prst="sun">
            <a:avLst>
              <a:gd name="adj" fmla="val 25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98" name="AutoShape 1070"/>
          <p:cNvSpPr>
            <a:spLocks noChangeArrowheads="1"/>
          </p:cNvSpPr>
          <p:nvPr/>
        </p:nvSpPr>
        <p:spPr bwMode="auto">
          <a:xfrm>
            <a:off x="2076450" y="3238500"/>
            <a:ext cx="876300" cy="228600"/>
          </a:xfrm>
          <a:prstGeom prst="doubleWave">
            <a:avLst>
              <a:gd name="adj1" fmla="val 6500"/>
              <a:gd name="adj2" fmla="val 0"/>
            </a:avLst>
          </a:prstGeom>
          <a:gradFill rotWithShape="0">
            <a:gsLst>
              <a:gs pos="0">
                <a:schemeClr val="bg2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199" name="Rectangle 1071"/>
          <p:cNvSpPr>
            <a:spLocks noChangeArrowheads="1"/>
          </p:cNvSpPr>
          <p:nvPr/>
        </p:nvSpPr>
        <p:spPr bwMode="auto">
          <a:xfrm>
            <a:off x="7029450" y="2571750"/>
            <a:ext cx="1104900" cy="1143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200" name="AutoShape 1072"/>
          <p:cNvSpPr>
            <a:spLocks noChangeArrowheads="1"/>
          </p:cNvSpPr>
          <p:nvPr/>
        </p:nvSpPr>
        <p:spPr bwMode="auto">
          <a:xfrm>
            <a:off x="7239000" y="2819400"/>
            <a:ext cx="533400" cy="438150"/>
          </a:xfrm>
          <a:prstGeom prst="sun">
            <a:avLst>
              <a:gd name="adj" fmla="val 25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201" name="AutoShape 1073"/>
          <p:cNvSpPr>
            <a:spLocks noChangeArrowheads="1"/>
          </p:cNvSpPr>
          <p:nvPr/>
        </p:nvSpPr>
        <p:spPr bwMode="auto">
          <a:xfrm>
            <a:off x="7124700" y="3295650"/>
            <a:ext cx="876300" cy="228600"/>
          </a:xfrm>
          <a:prstGeom prst="doubleWave">
            <a:avLst>
              <a:gd name="adj1" fmla="val 6500"/>
              <a:gd name="adj2" fmla="val 0"/>
            </a:avLst>
          </a:prstGeom>
          <a:gradFill rotWithShape="0">
            <a:gsLst>
              <a:gs pos="0">
                <a:schemeClr val="bg2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2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Unsupervised and Transfer Learning Challenge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http://clopinet.com/ul</a:t>
            </a:r>
          </a:p>
        </p:txBody>
      </p:sp>
      <p:sp>
        <p:nvSpPr>
          <p:cNvPr id="184325" name="Line 1029"/>
          <p:cNvSpPr>
            <a:spLocks noChangeShapeType="1"/>
          </p:cNvSpPr>
          <p:nvPr/>
        </p:nvSpPr>
        <p:spPr bwMode="auto">
          <a:xfrm>
            <a:off x="30861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26" name="AutoShape 1030"/>
          <p:cNvSpPr>
            <a:spLocks noChangeArrowheads="1"/>
          </p:cNvSpPr>
          <p:nvPr/>
        </p:nvSpPr>
        <p:spPr bwMode="auto">
          <a:xfrm rot="-5400000">
            <a:off x="3305175" y="2552700"/>
            <a:ext cx="1714500" cy="11239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en-US" altLang="en-US" sz="4000"/>
              <a:t>P</a:t>
            </a:r>
          </a:p>
        </p:txBody>
      </p:sp>
      <p:sp>
        <p:nvSpPr>
          <p:cNvPr id="184332" name="Line 1036"/>
          <p:cNvSpPr>
            <a:spLocks noChangeShapeType="1"/>
          </p:cNvSpPr>
          <p:nvPr/>
        </p:nvSpPr>
        <p:spPr bwMode="auto">
          <a:xfrm>
            <a:off x="4762500" y="3067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Right Triangle 8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1" name="Line 5"/>
          <p:cNvSpPr>
            <a:spLocks noChangeShapeType="1"/>
          </p:cNvSpPr>
          <p:nvPr/>
        </p:nvSpPr>
        <p:spPr bwMode="auto">
          <a:xfrm>
            <a:off x="3086100" y="3048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2" name="AutoShape 6"/>
          <p:cNvSpPr>
            <a:spLocks noChangeArrowheads="1"/>
          </p:cNvSpPr>
          <p:nvPr/>
        </p:nvSpPr>
        <p:spPr bwMode="auto">
          <a:xfrm rot="-5400000">
            <a:off x="3305175" y="2552700"/>
            <a:ext cx="1714500" cy="11239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en-US" altLang="en-US" sz="4000"/>
              <a:t>P</a:t>
            </a:r>
          </a:p>
        </p:txBody>
      </p:sp>
      <p:sp>
        <p:nvSpPr>
          <p:cNvPr id="183308" name="Line 12"/>
          <p:cNvSpPr>
            <a:spLocks noChangeShapeType="1"/>
          </p:cNvSpPr>
          <p:nvPr/>
        </p:nvSpPr>
        <p:spPr bwMode="auto">
          <a:xfrm>
            <a:off x="4762500" y="3067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2" name="AutoShape 16"/>
          <p:cNvSpPr>
            <a:spLocks noChangeArrowheads="1"/>
          </p:cNvSpPr>
          <p:nvPr/>
        </p:nvSpPr>
        <p:spPr bwMode="auto">
          <a:xfrm>
            <a:off x="571500" y="4591050"/>
            <a:ext cx="1276350" cy="1219200"/>
          </a:xfrm>
          <a:prstGeom prst="can">
            <a:avLst>
              <a:gd name="adj" fmla="val 30181"/>
            </a:avLst>
          </a:prstGeom>
          <a:gradFill rotWithShape="0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4000" i="1">
              <a:solidFill>
                <a:srgbClr val="990000"/>
              </a:solidFill>
            </a:endParaRPr>
          </a:p>
        </p:txBody>
      </p:sp>
      <p:sp>
        <p:nvSpPr>
          <p:cNvPr id="183313" name="Rectangle 17"/>
          <p:cNvSpPr>
            <a:spLocks noChangeArrowheads="1"/>
          </p:cNvSpPr>
          <p:nvPr/>
        </p:nvSpPr>
        <p:spPr bwMode="auto">
          <a:xfrm>
            <a:off x="2038350" y="4667250"/>
            <a:ext cx="1104900" cy="11430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4" name="Rectangle 18"/>
          <p:cNvSpPr>
            <a:spLocks noChangeArrowheads="1"/>
          </p:cNvSpPr>
          <p:nvPr/>
        </p:nvSpPr>
        <p:spPr bwMode="auto">
          <a:xfrm>
            <a:off x="2095500" y="5257800"/>
            <a:ext cx="685800" cy="55245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5" name="Oval 19"/>
          <p:cNvSpPr>
            <a:spLocks noChangeArrowheads="1"/>
          </p:cNvSpPr>
          <p:nvPr/>
        </p:nvSpPr>
        <p:spPr bwMode="auto">
          <a:xfrm>
            <a:off x="2362200" y="4838700"/>
            <a:ext cx="266700" cy="533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6" name="Line 20"/>
          <p:cNvSpPr>
            <a:spLocks noChangeShapeType="1"/>
          </p:cNvSpPr>
          <p:nvPr/>
        </p:nvSpPr>
        <p:spPr bwMode="auto">
          <a:xfrm>
            <a:off x="3143250" y="52006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7" name="AutoShape 21"/>
          <p:cNvSpPr>
            <a:spLocks noChangeArrowheads="1"/>
          </p:cNvSpPr>
          <p:nvPr/>
        </p:nvSpPr>
        <p:spPr bwMode="auto">
          <a:xfrm rot="-5400000">
            <a:off x="3362325" y="4705350"/>
            <a:ext cx="1714500" cy="11239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en-US" altLang="en-US" sz="4000"/>
              <a:t>P</a:t>
            </a:r>
          </a:p>
        </p:txBody>
      </p:sp>
      <p:sp>
        <p:nvSpPr>
          <p:cNvPr id="183318" name="Text Box 22"/>
          <p:cNvSpPr txBox="1">
            <a:spLocks noChangeArrowheads="1"/>
          </p:cNvSpPr>
          <p:nvPr/>
        </p:nvSpPr>
        <p:spPr bwMode="auto">
          <a:xfrm>
            <a:off x="688975" y="4943475"/>
            <a:ext cx="1166813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b="1"/>
              <a:t>Target</a:t>
            </a:r>
          </a:p>
          <a:p>
            <a:pPr>
              <a:lnSpc>
                <a:spcPct val="80000"/>
              </a:lnSpc>
            </a:pPr>
            <a:r>
              <a:rPr lang="en-US" altLang="en-US" b="1"/>
              <a:t>domain</a:t>
            </a:r>
          </a:p>
        </p:txBody>
      </p:sp>
      <p:sp>
        <p:nvSpPr>
          <p:cNvPr id="183319" name="Line 23"/>
          <p:cNvSpPr>
            <a:spLocks noChangeShapeType="1"/>
          </p:cNvSpPr>
          <p:nvPr/>
        </p:nvSpPr>
        <p:spPr bwMode="auto">
          <a:xfrm>
            <a:off x="4819650" y="52197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0" name="AutoShape 24"/>
          <p:cNvSpPr>
            <a:spLocks noChangeArrowheads="1"/>
          </p:cNvSpPr>
          <p:nvPr/>
        </p:nvSpPr>
        <p:spPr bwMode="auto">
          <a:xfrm>
            <a:off x="1085850" y="4076700"/>
            <a:ext cx="1733550" cy="647700"/>
          </a:xfrm>
          <a:prstGeom prst="curvedDownArrow">
            <a:avLst>
              <a:gd name="adj1" fmla="val 53529"/>
              <a:gd name="adj2" fmla="val 107059"/>
              <a:gd name="adj3" fmla="val 33333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AutoShape 13"/>
          <p:cNvSpPr>
            <a:spLocks noChangeArrowheads="1"/>
          </p:cNvSpPr>
          <p:nvPr/>
        </p:nvSpPr>
        <p:spPr bwMode="auto">
          <a:xfrm>
            <a:off x="7532688" y="4667250"/>
            <a:ext cx="1306512" cy="1246188"/>
          </a:xfrm>
          <a:prstGeom prst="flowChartMultidocumen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19754850" indent="-19516725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26925588" indent="-26449338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/>
            <a:r>
              <a:rPr lang="en-US" altLang="en-US" sz="1600" b="1">
                <a:latin typeface="Arial" pitchFamily="34" charset="0"/>
              </a:rPr>
              <a:t>Task </a:t>
            </a:r>
          </a:p>
          <a:p>
            <a:pPr algn="ctr"/>
            <a:r>
              <a:rPr lang="en-US" altLang="en-US" sz="1600" b="1">
                <a:latin typeface="Arial" pitchFamily="34" charset="0"/>
              </a:rPr>
              <a:t>labels</a:t>
            </a:r>
          </a:p>
        </p:txBody>
      </p:sp>
      <p:sp>
        <p:nvSpPr>
          <p:cNvPr id="183328" name="Rectangle 32"/>
          <p:cNvSpPr>
            <a:spLocks noChangeArrowheads="1"/>
          </p:cNvSpPr>
          <p:nvPr/>
        </p:nvSpPr>
        <p:spPr bwMode="auto">
          <a:xfrm>
            <a:off x="5346700" y="4789488"/>
            <a:ext cx="838200" cy="85725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4000"/>
              <a:t>C</a:t>
            </a:r>
          </a:p>
        </p:txBody>
      </p:sp>
      <p:sp>
        <p:nvSpPr>
          <p:cNvPr id="183329" name="Text Box 33"/>
          <p:cNvSpPr txBox="1">
            <a:spLocks noChangeArrowheads="1"/>
          </p:cNvSpPr>
          <p:nvPr/>
        </p:nvSpPr>
        <p:spPr bwMode="auto">
          <a:xfrm>
            <a:off x="6289675" y="4941888"/>
            <a:ext cx="98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   John</a:t>
            </a:r>
          </a:p>
        </p:txBody>
      </p:sp>
      <p:sp>
        <p:nvSpPr>
          <p:cNvPr id="183330" name="AutoShape 34"/>
          <p:cNvSpPr>
            <a:spLocks noChangeArrowheads="1"/>
          </p:cNvSpPr>
          <p:nvPr/>
        </p:nvSpPr>
        <p:spPr bwMode="auto">
          <a:xfrm flipH="1">
            <a:off x="6686550" y="4114800"/>
            <a:ext cx="1638300" cy="647700"/>
          </a:xfrm>
          <a:prstGeom prst="curvedDownArrow">
            <a:avLst>
              <a:gd name="adj1" fmla="val 50588"/>
              <a:gd name="adj2" fmla="val 101176"/>
              <a:gd name="adj3" fmla="val 33333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31" name="Line 35"/>
          <p:cNvSpPr>
            <a:spLocks noChangeShapeType="1"/>
          </p:cNvSpPr>
          <p:nvPr/>
        </p:nvSpPr>
        <p:spPr bwMode="auto">
          <a:xfrm>
            <a:off x="6191250" y="52197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1746" y="6248400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linkClick r:id="rId2"/>
              </a:rPr>
              <a:t>www.causality.inf.ethz.ch/unsupervised-learning.php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ight Triangle 26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4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/>
          <a:lstStyle/>
          <a:p>
            <a:r>
              <a:rPr lang="en-US" dirty="0" smtClean="0"/>
              <a:t>Meta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38458" y="6096000"/>
            <a:ext cx="43955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0000FF"/>
                </a:solidFill>
              </a:rPr>
              <a:t>Methods for Improving Bayesian Optimization for </a:t>
            </a:r>
            <a:r>
              <a:rPr lang="en-US" altLang="en-US" sz="1200" b="1" dirty="0" err="1">
                <a:solidFill>
                  <a:srgbClr val="0000FF"/>
                </a:solidFill>
              </a:rPr>
              <a:t>AutoML</a:t>
            </a:r>
            <a:endParaRPr lang="en-US" altLang="en-US" sz="1200" b="1" dirty="0">
              <a:solidFill>
                <a:srgbClr val="0000FF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Matthias </a:t>
            </a:r>
            <a:r>
              <a:rPr lang="en-US" altLang="en-US" sz="1200" dirty="0" err="1">
                <a:solidFill>
                  <a:srgbClr val="0000FF"/>
                </a:solidFill>
              </a:rPr>
              <a:t>Feurer</a:t>
            </a:r>
            <a:r>
              <a:rPr lang="en-US" altLang="en-US" sz="1200" dirty="0">
                <a:solidFill>
                  <a:srgbClr val="0000FF"/>
                </a:solidFill>
              </a:rPr>
              <a:t>, Aaron Klein, Katharina </a:t>
            </a:r>
            <a:r>
              <a:rPr lang="en-US" altLang="en-US" sz="1200" dirty="0" err="1">
                <a:solidFill>
                  <a:srgbClr val="0000FF"/>
                </a:solidFill>
              </a:rPr>
              <a:t>Eggensperger</a:t>
            </a:r>
            <a:r>
              <a:rPr lang="en-US" altLang="en-US" sz="1200" dirty="0">
                <a:solidFill>
                  <a:srgbClr val="0000FF"/>
                </a:solidFill>
              </a:rPr>
              <a:t>, </a:t>
            </a:r>
            <a:r>
              <a:rPr lang="en-US" altLang="en-US" sz="1200" dirty="0" err="1">
                <a:solidFill>
                  <a:srgbClr val="0000FF"/>
                </a:solidFill>
              </a:rPr>
              <a:t>Jost</a:t>
            </a:r>
            <a:r>
              <a:rPr lang="en-US" altLang="en-US" sz="1200" dirty="0">
                <a:solidFill>
                  <a:srgbClr val="0000FF"/>
                </a:solidFill>
              </a:rPr>
              <a:t> Tobias,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FF"/>
                </a:solidFill>
              </a:rPr>
              <a:t>Manuel Blum, Frank </a:t>
            </a:r>
            <a:r>
              <a:rPr lang="en-US" altLang="en-US" sz="1200" dirty="0" err="1">
                <a:solidFill>
                  <a:srgbClr val="0000FF"/>
                </a:solidFill>
              </a:rPr>
              <a:t>Hutter</a:t>
            </a:r>
            <a:r>
              <a:rPr lang="en-US" altLang="en-US" sz="1200" dirty="0">
                <a:solidFill>
                  <a:srgbClr val="0000FF"/>
                </a:solidFill>
              </a:rPr>
              <a:t>, ICML workshop on </a:t>
            </a:r>
            <a:r>
              <a:rPr lang="en-US" altLang="en-US" sz="1200" dirty="0" err="1">
                <a:solidFill>
                  <a:srgbClr val="0000FF"/>
                </a:solidFill>
              </a:rPr>
              <a:t>AutoML</a:t>
            </a:r>
            <a:r>
              <a:rPr lang="en-US" altLang="en-US" sz="1200" dirty="0">
                <a:solidFill>
                  <a:srgbClr val="0000FF"/>
                </a:solidFill>
              </a:rPr>
              <a:t>, 2015.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678363"/>
            <a:ext cx="78105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-Turn Arrow 2"/>
          <p:cNvSpPr/>
          <p:nvPr/>
        </p:nvSpPr>
        <p:spPr>
          <a:xfrm rot="5400000" flipV="1">
            <a:off x="1200150" y="3829050"/>
            <a:ext cx="2781300" cy="121920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01494"/>
            <a:ext cx="5285751" cy="35092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Today: model search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71600" y="2286000"/>
            <a:ext cx="6096000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22461"/>
            <a:ext cx="3259138" cy="393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460" y="274638"/>
            <a:ext cx="6241340" cy="1096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Pre-selection with a surrogate learning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Reduce HP space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28800" y="2438400"/>
            <a:ext cx="6858000" cy="3840163"/>
          </a:xfrm>
        </p:spPr>
        <p:txBody>
          <a:bodyPr/>
          <a:lstStyle/>
          <a:p>
            <a:r>
              <a:rPr lang="en-US" dirty="0" smtClean="0"/>
              <a:t>Take a simplistic learning machine (fast to train).</a:t>
            </a:r>
          </a:p>
          <a:p>
            <a:r>
              <a:rPr lang="en-US" dirty="0" smtClean="0"/>
              <a:t>Select a bunch of HP with this LM.</a:t>
            </a:r>
          </a:p>
          <a:p>
            <a:r>
              <a:rPr lang="en-US" dirty="0" smtClean="0"/>
              <a:t>Example: univariate filter methods of feature selection.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950" y="274638"/>
            <a:ext cx="700685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“Fancy” search</a:t>
            </a:r>
            <a:br>
              <a:rPr lang="en-US" dirty="0" smtClean="0"/>
            </a:br>
            <a:r>
              <a:rPr lang="en-US" dirty="0" smtClean="0"/>
              <a:t>(a.k.a. heuristic search)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Fancy search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6858000" cy="4525963"/>
          </a:xfrm>
        </p:spPr>
        <p:txBody>
          <a:bodyPr/>
          <a:lstStyle/>
          <a:p>
            <a:r>
              <a:rPr lang="en-US" dirty="0" smtClean="0"/>
              <a:t>Intensive search:</a:t>
            </a:r>
          </a:p>
          <a:p>
            <a:pPr lvl="1"/>
            <a:r>
              <a:rPr lang="en-US" dirty="0" smtClean="0"/>
              <a:t>Simulated annealing of MCMC.</a:t>
            </a:r>
          </a:p>
          <a:p>
            <a:pPr lvl="1"/>
            <a:r>
              <a:rPr lang="en-US" dirty="0" smtClean="0"/>
              <a:t>Genetic algorithms.</a:t>
            </a:r>
          </a:p>
          <a:p>
            <a:pPr lvl="1"/>
            <a:r>
              <a:rPr lang="en-US" dirty="0" smtClean="0"/>
              <a:t>Particle swarm optimization.</a:t>
            </a:r>
          </a:p>
          <a:p>
            <a:r>
              <a:rPr lang="en-US" dirty="0" smtClean="0"/>
              <a:t>Greedy search:</a:t>
            </a:r>
          </a:p>
          <a:p>
            <a:pPr lvl="1"/>
            <a:r>
              <a:rPr lang="en-US" dirty="0" err="1" smtClean="0"/>
              <a:t>Nelder</a:t>
            </a:r>
            <a:r>
              <a:rPr lang="en-US" dirty="0" smtClean="0"/>
              <a:t>-Mead/simplex.</a:t>
            </a:r>
          </a:p>
          <a:p>
            <a:pPr lvl="1"/>
            <a:r>
              <a:rPr lang="en-US" dirty="0" smtClean="0"/>
              <a:t>Pattern search.</a:t>
            </a:r>
          </a:p>
          <a:p>
            <a:pPr lvl="1"/>
            <a:r>
              <a:rPr lang="en-US" dirty="0" smtClean="0"/>
              <a:t>Nested subsets.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29000" y="6066437"/>
            <a:ext cx="2895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950" y="274638"/>
            <a:ext cx="700685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Intensive search</a:t>
            </a:r>
            <a:br>
              <a:rPr lang="en-US" dirty="0" smtClean="0"/>
            </a:br>
            <a:r>
              <a:rPr lang="en-US" sz="3300" b="1" dirty="0" smtClean="0">
                <a:solidFill>
                  <a:srgbClr val="C00000"/>
                </a:solidFill>
              </a:rPr>
              <a:t>Example: simulated annealing</a:t>
            </a:r>
            <a:endParaRPr lang="en-US" sz="33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32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Fancy search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1828800"/>
            <a:ext cx="7620000" cy="4038600"/>
          </a:xfrm>
          <a:prstGeom prst="round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57296" y="1366151"/>
            <a:ext cx="73914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66FF"/>
                </a:solidFill>
              </a:rPr>
              <a:t>Random walk on a search graph:</a:t>
            </a:r>
            <a:endParaRPr lang="en-US" dirty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 =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0</a:t>
            </a:r>
            <a:r>
              <a:rPr lang="en-US" dirty="0" smtClean="0"/>
              <a:t>, T = T</a:t>
            </a:r>
            <a:r>
              <a:rPr lang="en-US" baseline="-25000" dirty="0" smtClean="0"/>
              <a:t>0</a:t>
            </a:r>
            <a:endParaRPr lang="en-US" baseline="-25000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k = 0 </a:t>
            </a:r>
            <a:r>
              <a:rPr lang="en-US" dirty="0" smtClean="0"/>
              <a:t>to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max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T </a:t>
            </a:r>
            <a:r>
              <a:rPr lang="en-US" dirty="0"/>
              <a:t>← </a:t>
            </a:r>
            <a:r>
              <a:rPr lang="en-US" dirty="0" smtClean="0"/>
              <a:t>temperature(k)  		    </a:t>
            </a:r>
            <a:r>
              <a:rPr lang="en-US" sz="2100" b="1" dirty="0" smtClean="0">
                <a:solidFill>
                  <a:srgbClr val="0066FF"/>
                </a:solidFill>
              </a:rPr>
              <a:t>annealing schedule</a:t>
            </a:r>
            <a:endParaRPr lang="en-US" sz="2100" b="1" dirty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dirty="0" smtClean="0">
                <a:latin typeface="Symbol" panose="05050102010706020507" pitchFamily="18" charset="2"/>
              </a:rPr>
              <a:t>    </a:t>
            </a:r>
            <a:r>
              <a:rPr lang="en-US" dirty="0" err="1" smtClean="0">
                <a:latin typeface="Symbol" panose="05050102010706020507" pitchFamily="18" charset="2"/>
              </a:rPr>
              <a:t>q</a:t>
            </a:r>
            <a:r>
              <a:rPr lang="en-US" baseline="-25000" dirty="0" err="1" smtClean="0"/>
              <a:t>new</a:t>
            </a:r>
            <a:r>
              <a:rPr lang="en-US" dirty="0" smtClean="0"/>
              <a:t> </a:t>
            </a:r>
            <a:r>
              <a:rPr lang="en-US" dirty="0"/>
              <a:t>← </a:t>
            </a:r>
            <a:r>
              <a:rPr lang="en-US" dirty="0" err="1" smtClean="0"/>
              <a:t>random_neighbor</a:t>
            </a:r>
            <a:r>
              <a:rPr lang="en-US" dirty="0" smtClean="0"/>
              <a:t>(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2100" b="1" dirty="0" smtClean="0">
                <a:solidFill>
                  <a:srgbClr val="0066FF"/>
                </a:solidFill>
              </a:rPr>
              <a:t>transition probability</a:t>
            </a:r>
            <a:endParaRPr lang="en-US" sz="2100" dirty="0"/>
          </a:p>
          <a:p>
            <a:pPr marL="0" indent="0">
              <a:buNone/>
            </a:pPr>
            <a:r>
              <a:rPr lang="en-US" dirty="0" smtClean="0"/>
              <a:t>    if </a:t>
            </a:r>
            <a:r>
              <a:rPr lang="en-US" dirty="0" smtClean="0">
                <a:solidFill>
                  <a:srgbClr val="0066FF"/>
                </a:solidFill>
              </a:rPr>
              <a:t>P(R[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q</a:t>
            </a:r>
            <a:r>
              <a:rPr lang="en-US" dirty="0">
                <a:solidFill>
                  <a:srgbClr val="0066FF"/>
                </a:solidFill>
              </a:rPr>
              <a:t>]</a:t>
            </a:r>
            <a:r>
              <a:rPr lang="en-US" dirty="0" smtClean="0">
                <a:solidFill>
                  <a:srgbClr val="0066FF"/>
                </a:solidFill>
              </a:rPr>
              <a:t>, R[</a:t>
            </a:r>
            <a:r>
              <a:rPr lang="en-US" dirty="0" err="1" smtClean="0">
                <a:solidFill>
                  <a:srgbClr val="0066FF"/>
                </a:solidFill>
                <a:latin typeface="Symbol" panose="05050102010706020507" pitchFamily="18" charset="2"/>
              </a:rPr>
              <a:t>q</a:t>
            </a:r>
            <a:r>
              <a:rPr lang="en-US" baseline="-25000" dirty="0" err="1" smtClean="0">
                <a:solidFill>
                  <a:srgbClr val="0066FF"/>
                </a:solidFill>
              </a:rPr>
              <a:t>new</a:t>
            </a:r>
            <a:r>
              <a:rPr lang="en-US" dirty="0">
                <a:solidFill>
                  <a:srgbClr val="0066FF"/>
                </a:solidFill>
              </a:rPr>
              <a:t>]</a:t>
            </a:r>
            <a:r>
              <a:rPr lang="en-US" dirty="0" smtClean="0">
                <a:solidFill>
                  <a:srgbClr val="0066FF"/>
                </a:solidFill>
              </a:rPr>
              <a:t>, </a:t>
            </a:r>
            <a:r>
              <a:rPr lang="en-US" dirty="0">
                <a:solidFill>
                  <a:srgbClr val="0066FF"/>
                </a:solidFill>
              </a:rPr>
              <a:t>T) </a:t>
            </a:r>
            <a:r>
              <a:rPr lang="en-US" dirty="0"/>
              <a:t>≥ random(0, 1</a:t>
            </a:r>
            <a:r>
              <a:rPr lang="en-US" dirty="0" smtClean="0"/>
              <a:t>):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       q</a:t>
            </a:r>
            <a:r>
              <a:rPr lang="en-US" dirty="0" smtClean="0"/>
              <a:t> </a:t>
            </a:r>
            <a:r>
              <a:rPr lang="en-US" dirty="0"/>
              <a:t>← </a:t>
            </a:r>
            <a:r>
              <a:rPr lang="en-US" dirty="0" err="1">
                <a:latin typeface="Symbol" panose="05050102010706020507" pitchFamily="18" charset="2"/>
              </a:rPr>
              <a:t>q</a:t>
            </a:r>
            <a:r>
              <a:rPr lang="en-US" baseline="-25000" dirty="0" err="1"/>
              <a:t>new</a:t>
            </a:r>
            <a:r>
              <a:rPr lang="en-US" baseline="-25000" dirty="0"/>
              <a:t> </a:t>
            </a:r>
            <a:endParaRPr lang="en-US" baseline="-25000" dirty="0" smtClean="0"/>
          </a:p>
          <a:p>
            <a:pPr marL="0" indent="0">
              <a:buNone/>
            </a:pPr>
            <a:r>
              <a:rPr lang="en-US" dirty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eturn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29000" y="6066437"/>
            <a:ext cx="2895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05000" y="5867400"/>
            <a:ext cx="62817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66FF"/>
                </a:solidFill>
              </a:rPr>
              <a:t>a</a:t>
            </a:r>
            <a:r>
              <a:rPr lang="en-US" sz="2400" b="1" dirty="0" smtClean="0">
                <a:solidFill>
                  <a:srgbClr val="0066FF"/>
                </a:solidFill>
              </a:rPr>
              <a:t>cceptance probability:</a:t>
            </a:r>
          </a:p>
          <a:p>
            <a:r>
              <a:rPr lang="en-US" sz="2400" dirty="0" smtClean="0">
                <a:solidFill>
                  <a:srgbClr val="0066FF"/>
                </a:solidFill>
              </a:rPr>
              <a:t>P(E, E’, </a:t>
            </a:r>
            <a:r>
              <a:rPr lang="en-US" sz="2400" dirty="0">
                <a:solidFill>
                  <a:srgbClr val="0066FF"/>
                </a:solidFill>
              </a:rPr>
              <a:t>T</a:t>
            </a:r>
            <a:r>
              <a:rPr lang="en-US" sz="2400" dirty="0" smtClean="0">
                <a:solidFill>
                  <a:srgbClr val="0066FF"/>
                </a:solidFill>
              </a:rPr>
              <a:t>) = 1 is E’&lt;E and </a:t>
            </a:r>
            <a:r>
              <a:rPr lang="en-US" sz="2400" dirty="0" err="1" smtClean="0">
                <a:solidFill>
                  <a:srgbClr val="0066FF"/>
                </a:solidFill>
              </a:rPr>
              <a:t>exp</a:t>
            </a:r>
            <a:r>
              <a:rPr lang="en-US" sz="2400" dirty="0" smtClean="0">
                <a:solidFill>
                  <a:srgbClr val="0066FF"/>
                </a:solidFill>
              </a:rPr>
              <a:t>(-(E’-E)/T) otherwise</a:t>
            </a:r>
            <a:endParaRPr lang="en-US" sz="24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3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4680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Greedy search</a:t>
            </a:r>
            <a:br>
              <a:rPr lang="en-US" dirty="0" smtClean="0"/>
            </a:br>
            <a:r>
              <a:rPr lang="en-US" sz="3200" b="1" dirty="0" smtClean="0">
                <a:solidFill>
                  <a:srgbClr val="C00000"/>
                </a:solidFill>
              </a:rPr>
              <a:t>Example: pattern search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/>
          </a:p>
        </p:txBody>
      </p:sp>
      <p:sp>
        <p:nvSpPr>
          <p:cNvPr id="8" name="Right Triangle 7"/>
          <p:cNvSpPr/>
          <p:nvPr/>
        </p:nvSpPr>
        <p:spPr>
          <a:xfrm flipV="1">
            <a:off x="7100" y="0"/>
            <a:ext cx="3345700" cy="30480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9095158">
            <a:off x="-347044" y="441253"/>
            <a:ext cx="2834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chose: 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Fancy search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29000" y="6066437"/>
            <a:ext cx="2895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24000"/>
            <a:ext cx="3886200" cy="3886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0" y="5410200"/>
            <a:ext cx="655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Choose a direction </a:t>
            </a:r>
            <a:r>
              <a:rPr lang="en-US" dirty="0" err="1" smtClean="0"/>
              <a:t>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Vary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i</a:t>
            </a:r>
            <a:r>
              <a:rPr lang="en-US" dirty="0" smtClean="0"/>
              <a:t> by </a:t>
            </a:r>
            <a:r>
              <a:rPr lang="en-US" dirty="0"/>
              <a:t>steps of the same </a:t>
            </a:r>
            <a:r>
              <a:rPr lang="en-US" dirty="0" smtClean="0"/>
              <a:t>magnitude (positive or negative) until a minimum of R[</a:t>
            </a:r>
            <a:r>
              <a:rPr lang="en-US" b="1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]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Half </a:t>
            </a:r>
            <a:r>
              <a:rPr lang="en-US" dirty="0"/>
              <a:t>the step size and </a:t>
            </a:r>
            <a:r>
              <a:rPr lang="en-US" dirty="0" smtClean="0"/>
              <a:t>choose another </a:t>
            </a:r>
            <a:r>
              <a:rPr lang="en-US" dirty="0">
                <a:latin typeface="Symbol" panose="05050102010706020507" pitchFamily="18" charset="2"/>
              </a:rPr>
              <a:t>q</a:t>
            </a:r>
            <a:r>
              <a:rPr lang="en-US" baseline="-25000" dirty="0"/>
              <a:t>i</a:t>
            </a:r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6509263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https://en.wikipedia.org/wiki/Pattern_search_(optimization)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56238" y="4876800"/>
            <a:ext cx="44916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ymbol" panose="05050102010706020507" pitchFamily="18" charset="2"/>
              </a:rPr>
              <a:t>q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3072913" y="3500735"/>
            <a:ext cx="44916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ymbol" panose="05050102010706020507" pitchFamily="18" charset="2"/>
              </a:rPr>
              <a:t>q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4013200" y="1739900"/>
            <a:ext cx="4876800" cy="483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5000"/>
              </a:lnSpc>
            </a:pPr>
            <a:r>
              <a:rPr lang="en-US" altLang="en-US" sz="2400" b="1" smtClean="0"/>
              <a:t>Learning = adjusting</a:t>
            </a:r>
            <a:r>
              <a:rPr lang="en-US" altLang="en-US" sz="2400" b="1" smtClean="0">
                <a:latin typeface="Times New Roman" pitchFamily="18" charset="0"/>
              </a:rPr>
              <a:t>:</a:t>
            </a:r>
            <a:r>
              <a:rPr lang="en-US" altLang="en-US" sz="2800" b="1" smtClean="0">
                <a:latin typeface="Times New Roman" pitchFamily="18" charset="0"/>
              </a:rPr>
              <a:t> </a:t>
            </a:r>
          </a:p>
          <a:p>
            <a:pPr>
              <a:lnSpc>
                <a:spcPct val="75000"/>
              </a:lnSpc>
              <a:buFontTx/>
              <a:buNone/>
            </a:pPr>
            <a:r>
              <a:rPr lang="en-US" altLang="en-US" sz="2800" b="1" smtClean="0">
                <a:latin typeface="Times New Roman" pitchFamily="18" charset="0"/>
              </a:rPr>
              <a:t>	</a:t>
            </a:r>
            <a:r>
              <a:rPr lang="en-US" altLang="en-US" sz="2000" b="1" smtClean="0">
                <a:solidFill>
                  <a:schemeClr val="folHlink"/>
                </a:solidFill>
              </a:rPr>
              <a:t>parameters</a:t>
            </a:r>
            <a:r>
              <a:rPr lang="en-US" altLang="en-US" sz="2800" b="1" smtClean="0">
                <a:latin typeface="Times New Roman" pitchFamily="18" charset="0"/>
              </a:rPr>
              <a:t> </a:t>
            </a:r>
            <a:r>
              <a:rPr lang="en-US" altLang="en-US" sz="2400" smtClean="0"/>
              <a:t>(</a:t>
            </a:r>
            <a:r>
              <a:rPr lang="en-US" altLang="en-US" sz="2000" b="1" smtClean="0">
                <a:latin typeface="Times New Roman" pitchFamily="18" charset="0"/>
              </a:rPr>
              <a:t>w</a:t>
            </a:r>
            <a:r>
              <a:rPr lang="en-US" altLang="en-US" sz="2000" smtClean="0"/>
              <a:t> vector</a:t>
            </a:r>
            <a:r>
              <a:rPr lang="en-US" altLang="en-US" sz="2400" smtClean="0"/>
              <a:t>)</a:t>
            </a:r>
            <a:r>
              <a:rPr lang="en-US" altLang="en-US" sz="2000" smtClean="0"/>
              <a:t>. </a:t>
            </a:r>
          </a:p>
          <a:p>
            <a:pPr>
              <a:lnSpc>
                <a:spcPct val="75000"/>
              </a:lnSpc>
              <a:buFont typeface="Symbol" pitchFamily="18" charset="2"/>
              <a:buChar char=" "/>
            </a:pPr>
            <a:r>
              <a:rPr lang="en-US" altLang="en-US" sz="2000" b="1" smtClean="0">
                <a:solidFill>
                  <a:schemeClr val="folHlink"/>
                </a:solidFill>
              </a:rPr>
              <a:t>hyper-parameters</a:t>
            </a:r>
            <a:r>
              <a:rPr lang="en-US" altLang="en-US" sz="2000" smtClean="0">
                <a:latin typeface="Symbol" pitchFamily="18" charset="2"/>
              </a:rPr>
              <a:t> </a:t>
            </a:r>
            <a:r>
              <a:rPr lang="en-US" altLang="en-US" sz="2400" smtClean="0"/>
              <a:t>(</a:t>
            </a:r>
            <a:r>
              <a:rPr lang="en-US" altLang="en-US" sz="2000" smtClean="0">
                <a:latin typeface="Symbol" pitchFamily="18" charset="2"/>
              </a:rPr>
              <a:t>g, n, </a:t>
            </a:r>
            <a:r>
              <a:rPr lang="en-US" altLang="en-US" sz="2000" smtClean="0"/>
              <a:t>q</a:t>
            </a:r>
            <a:r>
              <a:rPr lang="en-US" altLang="en-US" sz="2000" smtClean="0">
                <a:latin typeface="Symbol" pitchFamily="18" charset="2"/>
              </a:rPr>
              <a:t>, s</a:t>
            </a:r>
            <a:r>
              <a:rPr lang="en-US" altLang="en-US" sz="2400" smtClean="0"/>
              <a:t>)</a:t>
            </a:r>
            <a:r>
              <a:rPr lang="en-US" altLang="en-US" sz="2000" smtClean="0"/>
              <a:t>.</a:t>
            </a:r>
          </a:p>
          <a:p>
            <a:pPr>
              <a:lnSpc>
                <a:spcPct val="75000"/>
              </a:lnSpc>
              <a:buFont typeface="Symbol" pitchFamily="18" charset="2"/>
              <a:buChar char=" "/>
            </a:pPr>
            <a:endParaRPr lang="en-US" altLang="en-US" sz="800" smtClean="0"/>
          </a:p>
          <a:p>
            <a:pPr>
              <a:lnSpc>
                <a:spcPct val="90000"/>
              </a:lnSpc>
            </a:pPr>
            <a:r>
              <a:rPr lang="en-US" altLang="en-US" sz="2400" b="1" i="1" smtClean="0"/>
              <a:t>Cross-validation</a:t>
            </a:r>
            <a:r>
              <a:rPr lang="en-US" altLang="en-US" sz="2400" b="1" smtClean="0"/>
              <a:t> with K-folds:</a:t>
            </a:r>
            <a:r>
              <a:rPr lang="en-US" altLang="en-US" sz="2400" smtClean="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000" smtClean="0"/>
              <a:t>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000" smtClean="0"/>
              <a:t>	</a:t>
            </a:r>
            <a:r>
              <a:rPr lang="en-US" altLang="en-US" sz="2000" smtClean="0"/>
              <a:t>  For various values of </a:t>
            </a:r>
            <a:r>
              <a:rPr lang="en-US" altLang="en-US" sz="2000" smtClean="0">
                <a:latin typeface="Symbol" pitchFamily="18" charset="2"/>
              </a:rPr>
              <a:t>g, n, </a:t>
            </a:r>
            <a:r>
              <a:rPr lang="en-US" altLang="en-US" sz="2000" smtClean="0">
                <a:latin typeface="+mj-lt"/>
              </a:rPr>
              <a:t>q</a:t>
            </a:r>
            <a:r>
              <a:rPr lang="en-US" altLang="en-US" sz="2000" smtClean="0">
                <a:latin typeface="Symbol" pitchFamily="18" charset="2"/>
              </a:rPr>
              <a:t>, s</a:t>
            </a:r>
            <a:r>
              <a:rPr lang="en-US" altLang="en-US" sz="2000" smtClean="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   </a:t>
            </a:r>
            <a:r>
              <a:rPr lang="en-US" altLang="en-US" sz="1800" smtClean="0"/>
              <a:t>- Adjust </a:t>
            </a:r>
            <a:r>
              <a:rPr lang="en-US" altLang="en-US" sz="1800" b="1" smtClean="0">
                <a:latin typeface="Times New Roman" pitchFamily="18" charset="0"/>
              </a:rPr>
              <a:t>w</a:t>
            </a:r>
            <a:r>
              <a:rPr lang="en-US" altLang="en-US" sz="1800" smtClean="0"/>
              <a:t> on a fraction (K-1)/K of     training examples </a:t>
            </a:r>
            <a:r>
              <a:rPr lang="en-US" altLang="en-US" sz="1800" i="1" smtClean="0"/>
              <a:t>e.g.</a:t>
            </a:r>
            <a:r>
              <a:rPr lang="en-US" altLang="en-US" sz="1800" smtClean="0"/>
              <a:t> 9/10</a:t>
            </a:r>
            <a:r>
              <a:rPr lang="en-US" altLang="en-US" sz="1800" baseline="30000" smtClean="0"/>
              <a:t>th</a:t>
            </a:r>
            <a:r>
              <a:rPr lang="en-US" altLang="en-US" sz="1800" smtClean="0"/>
              <a:t>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1800" smtClean="0"/>
              <a:t>    - Test on 1/K remaining examples     </a:t>
            </a:r>
            <a:r>
              <a:rPr lang="en-US" altLang="en-US" sz="1800" i="1" smtClean="0"/>
              <a:t>e.g.</a:t>
            </a:r>
            <a:r>
              <a:rPr lang="en-US" altLang="en-US" sz="1800" smtClean="0"/>
              <a:t> 1/10</a:t>
            </a:r>
            <a:r>
              <a:rPr lang="en-US" altLang="en-US" sz="1800" baseline="30000" smtClean="0"/>
              <a:t>th</a:t>
            </a:r>
            <a:r>
              <a:rPr lang="en-US" altLang="en-US" sz="1800" smtClean="0"/>
              <a:t>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1800" smtClean="0"/>
              <a:t>    - Rotate examples and average test results (CV error).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1800" smtClean="0"/>
              <a:t>    - Select </a:t>
            </a:r>
            <a:r>
              <a:rPr lang="en-US" altLang="en-US" sz="1800" smtClean="0">
                <a:latin typeface="Symbol" pitchFamily="18" charset="2"/>
              </a:rPr>
              <a:t>g, n, </a:t>
            </a:r>
            <a:r>
              <a:rPr lang="en-US" altLang="en-US" sz="1800" smtClean="0"/>
              <a:t>q</a:t>
            </a:r>
            <a:r>
              <a:rPr lang="en-US" altLang="en-US" sz="1800" smtClean="0">
                <a:latin typeface="Symbol" pitchFamily="18" charset="2"/>
              </a:rPr>
              <a:t>, s </a:t>
            </a:r>
            <a:r>
              <a:rPr lang="en-US" altLang="en-US" sz="1800" smtClean="0"/>
              <a:t>to minimize CV error.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1800" smtClean="0"/>
              <a:t>    - Re-compute </a:t>
            </a:r>
            <a:r>
              <a:rPr lang="en-US" altLang="en-US" sz="1800" b="1" smtClean="0">
                <a:latin typeface="Times New Roman" pitchFamily="18" charset="0"/>
              </a:rPr>
              <a:t>w</a:t>
            </a:r>
            <a:r>
              <a:rPr lang="en-US" altLang="en-US" sz="1800" smtClean="0"/>
              <a:t> on </a:t>
            </a:r>
            <a:r>
              <a:rPr lang="en-US" altLang="en-US" sz="1800" b="1" smtClean="0">
                <a:solidFill>
                  <a:schemeClr val="folHlink"/>
                </a:solidFill>
              </a:rPr>
              <a:t>all</a:t>
            </a:r>
            <a:r>
              <a:rPr lang="en-US" altLang="en-US" sz="1800" smtClean="0"/>
              <a:t> training examples using optimal </a:t>
            </a:r>
            <a:r>
              <a:rPr lang="en-US" altLang="en-US" sz="1800" smtClean="0">
                <a:latin typeface="Symbol" pitchFamily="18" charset="2"/>
              </a:rPr>
              <a:t>g, n, </a:t>
            </a:r>
            <a:r>
              <a:rPr lang="en-US" altLang="en-US" sz="1800" smtClean="0"/>
              <a:t>q</a:t>
            </a:r>
            <a:r>
              <a:rPr lang="en-US" altLang="en-US" sz="1800" smtClean="0">
                <a:latin typeface="Symbol" pitchFamily="18" charset="2"/>
              </a:rPr>
              <a:t>, s</a:t>
            </a:r>
            <a:r>
              <a:rPr lang="en-US" altLang="en-US" sz="1800" smtClean="0"/>
              <a:t>.</a:t>
            </a:r>
            <a:endParaRPr lang="en-US" altLang="en-US" sz="1800" dirty="0"/>
          </a:p>
        </p:txBody>
      </p:sp>
      <p:grpSp>
        <p:nvGrpSpPr>
          <p:cNvPr id="6" name="Group 1028"/>
          <p:cNvGrpSpPr>
            <a:grpSpLocks/>
          </p:cNvGrpSpPr>
          <p:nvPr/>
        </p:nvGrpSpPr>
        <p:grpSpPr bwMode="auto">
          <a:xfrm>
            <a:off x="177800" y="1603375"/>
            <a:ext cx="4292600" cy="4835525"/>
            <a:chOff x="192" y="1010"/>
            <a:chExt cx="2704" cy="3046"/>
          </a:xfrm>
        </p:grpSpPr>
        <p:sp>
          <p:nvSpPr>
            <p:cNvPr id="7" name="Text Box 1029"/>
            <p:cNvSpPr txBox="1">
              <a:spLocks noChangeArrowheads="1"/>
            </p:cNvSpPr>
            <p:nvPr/>
          </p:nvSpPr>
          <p:spPr bwMode="auto">
            <a:xfrm>
              <a:off x="824" y="1060"/>
              <a:ext cx="37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en-US" sz="4400" b="0"/>
                <a:t>X</a:t>
              </a:r>
            </a:p>
          </p:txBody>
        </p:sp>
        <p:sp>
          <p:nvSpPr>
            <p:cNvPr id="8" name="Text Box 1030"/>
            <p:cNvSpPr txBox="1">
              <a:spLocks noChangeArrowheads="1"/>
            </p:cNvSpPr>
            <p:nvPr/>
          </p:nvSpPr>
          <p:spPr bwMode="auto">
            <a:xfrm>
              <a:off x="1844" y="1010"/>
              <a:ext cx="319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en-US" sz="4000"/>
                <a:t>y</a:t>
              </a:r>
              <a:endParaRPr lang="en-US" altLang="en-US" sz="4000" b="0"/>
            </a:p>
          </p:txBody>
        </p:sp>
        <p:sp>
          <p:nvSpPr>
            <p:cNvPr id="9" name="Rectangle 1031" descr="Dotted grid"/>
            <p:cNvSpPr>
              <a:spLocks noChangeArrowheads="1"/>
            </p:cNvSpPr>
            <p:nvPr/>
          </p:nvSpPr>
          <p:spPr bwMode="auto">
            <a:xfrm>
              <a:off x="608" y="3205"/>
              <a:ext cx="1056" cy="819"/>
            </a:xfrm>
            <a:prstGeom prst="rect">
              <a:avLst/>
            </a:prstGeom>
            <a:pattFill prst="dotGrid">
              <a:fgClr>
                <a:schemeClr val="bg1"/>
              </a:fgClr>
              <a:bgClr>
                <a:srgbClr val="FFCC00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1032"/>
            <p:cNvSpPr>
              <a:spLocks noChangeArrowheads="1"/>
            </p:cNvSpPr>
            <p:nvPr/>
          </p:nvSpPr>
          <p:spPr bwMode="auto">
            <a:xfrm>
              <a:off x="1720" y="3424"/>
              <a:ext cx="264" cy="408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1033"/>
            <p:cNvSpPr txBox="1">
              <a:spLocks noChangeArrowheads="1"/>
            </p:cNvSpPr>
            <p:nvPr/>
          </p:nvSpPr>
          <p:spPr bwMode="auto">
            <a:xfrm>
              <a:off x="1992" y="3253"/>
              <a:ext cx="904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Prospective study / “real” validation</a:t>
              </a:r>
            </a:p>
          </p:txBody>
        </p:sp>
        <p:grpSp>
          <p:nvGrpSpPr>
            <p:cNvPr id="12" name="Group 1034"/>
            <p:cNvGrpSpPr>
              <a:grpSpLocks/>
            </p:cNvGrpSpPr>
            <p:nvPr/>
          </p:nvGrpSpPr>
          <p:grpSpPr bwMode="auto">
            <a:xfrm>
              <a:off x="576" y="1557"/>
              <a:ext cx="1464" cy="1283"/>
              <a:chOff x="0" y="1397"/>
              <a:chExt cx="2320" cy="1283"/>
            </a:xfrm>
          </p:grpSpPr>
          <p:sp>
            <p:nvSpPr>
              <p:cNvPr id="17" name="Rectangle 1035" descr="Dotted grid"/>
              <p:cNvSpPr>
                <a:spLocks noChangeArrowheads="1"/>
              </p:cNvSpPr>
              <p:nvPr/>
            </p:nvSpPr>
            <p:spPr bwMode="auto">
              <a:xfrm>
                <a:off x="64" y="1405"/>
                <a:ext cx="1656" cy="1275"/>
              </a:xfrm>
              <a:prstGeom prst="rect">
                <a:avLst/>
              </a:prstGeom>
              <a:pattFill prst="dotGrid">
                <a:fgClr>
                  <a:schemeClr val="folHlink"/>
                </a:fgClr>
                <a:bgClr>
                  <a:srgbClr val="DDDDDD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1036" descr="Dotted grid"/>
              <p:cNvSpPr>
                <a:spLocks noChangeArrowheads="1"/>
              </p:cNvSpPr>
              <p:nvPr/>
            </p:nvSpPr>
            <p:spPr bwMode="auto">
              <a:xfrm>
                <a:off x="2208" y="1397"/>
                <a:ext cx="27" cy="1283"/>
              </a:xfrm>
              <a:prstGeom prst="rect">
                <a:avLst/>
              </a:prstGeom>
              <a:pattFill prst="dotGrid">
                <a:fgClr>
                  <a:schemeClr val="folHlink"/>
                </a:fgClr>
                <a:bgClr>
                  <a:srgbClr val="DDDDDD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" name="Group 1037"/>
              <p:cNvGrpSpPr>
                <a:grpSpLocks/>
              </p:cNvGrpSpPr>
              <p:nvPr/>
            </p:nvGrpSpPr>
            <p:grpSpPr bwMode="auto">
              <a:xfrm>
                <a:off x="0" y="1536"/>
                <a:ext cx="2320" cy="1024"/>
                <a:chOff x="1640" y="2168"/>
                <a:chExt cx="2776" cy="1024"/>
              </a:xfrm>
            </p:grpSpPr>
            <p:sp>
              <p:nvSpPr>
                <p:cNvPr id="20" name="Line 1038"/>
                <p:cNvSpPr>
                  <a:spLocks noChangeShapeType="1"/>
                </p:cNvSpPr>
                <p:nvPr/>
              </p:nvSpPr>
              <p:spPr bwMode="auto">
                <a:xfrm>
                  <a:off x="1640" y="2168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1039"/>
                <p:cNvSpPr>
                  <a:spLocks noChangeShapeType="1"/>
                </p:cNvSpPr>
                <p:nvPr/>
              </p:nvSpPr>
              <p:spPr bwMode="auto">
                <a:xfrm>
                  <a:off x="1640" y="2296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40"/>
                <p:cNvSpPr>
                  <a:spLocks noChangeShapeType="1"/>
                </p:cNvSpPr>
                <p:nvPr/>
              </p:nvSpPr>
              <p:spPr bwMode="auto">
                <a:xfrm>
                  <a:off x="1640" y="2424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041"/>
                <p:cNvSpPr>
                  <a:spLocks noChangeShapeType="1"/>
                </p:cNvSpPr>
                <p:nvPr/>
              </p:nvSpPr>
              <p:spPr bwMode="auto">
                <a:xfrm>
                  <a:off x="1640" y="2552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042"/>
                <p:cNvSpPr>
                  <a:spLocks noChangeShapeType="1"/>
                </p:cNvSpPr>
                <p:nvPr/>
              </p:nvSpPr>
              <p:spPr bwMode="auto">
                <a:xfrm>
                  <a:off x="1640" y="2680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043"/>
                <p:cNvSpPr>
                  <a:spLocks noChangeShapeType="1"/>
                </p:cNvSpPr>
                <p:nvPr/>
              </p:nvSpPr>
              <p:spPr bwMode="auto">
                <a:xfrm>
                  <a:off x="1640" y="2808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044"/>
                <p:cNvSpPr>
                  <a:spLocks noChangeShapeType="1"/>
                </p:cNvSpPr>
                <p:nvPr/>
              </p:nvSpPr>
              <p:spPr bwMode="auto">
                <a:xfrm>
                  <a:off x="1640" y="2936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045"/>
                <p:cNvSpPr>
                  <a:spLocks noChangeShapeType="1"/>
                </p:cNvSpPr>
                <p:nvPr/>
              </p:nvSpPr>
              <p:spPr bwMode="auto">
                <a:xfrm>
                  <a:off x="1640" y="3064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046"/>
                <p:cNvSpPr>
                  <a:spLocks noChangeShapeType="1"/>
                </p:cNvSpPr>
                <p:nvPr/>
              </p:nvSpPr>
              <p:spPr bwMode="auto">
                <a:xfrm>
                  <a:off x="1640" y="3192"/>
                  <a:ext cx="2776" cy="0"/>
                </a:xfrm>
                <a:prstGeom prst="line">
                  <a:avLst/>
                </a:prstGeom>
                <a:noFill/>
                <a:ln w="254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" name="AutoShape 1047"/>
            <p:cNvSpPr>
              <a:spLocks/>
            </p:cNvSpPr>
            <p:nvPr/>
          </p:nvSpPr>
          <p:spPr bwMode="auto">
            <a:xfrm>
              <a:off x="464" y="1552"/>
              <a:ext cx="80" cy="128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048"/>
            <p:cNvSpPr txBox="1">
              <a:spLocks noChangeArrowheads="1"/>
            </p:cNvSpPr>
            <p:nvPr/>
          </p:nvSpPr>
          <p:spPr bwMode="auto">
            <a:xfrm flipH="1" flipV="1">
              <a:off x="192" y="1184"/>
              <a:ext cx="289" cy="2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Training data: Make K folds</a:t>
              </a:r>
            </a:p>
          </p:txBody>
        </p:sp>
        <p:sp>
          <p:nvSpPr>
            <p:cNvPr id="15" name="AutoShape 1049"/>
            <p:cNvSpPr>
              <a:spLocks/>
            </p:cNvSpPr>
            <p:nvPr/>
          </p:nvSpPr>
          <p:spPr bwMode="auto">
            <a:xfrm>
              <a:off x="448" y="3232"/>
              <a:ext cx="104" cy="752"/>
            </a:xfrm>
            <a:prstGeom prst="leftBrace">
              <a:avLst>
                <a:gd name="adj1" fmla="val 602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050"/>
            <p:cNvSpPr txBox="1">
              <a:spLocks noChangeArrowheads="1"/>
            </p:cNvSpPr>
            <p:nvPr/>
          </p:nvSpPr>
          <p:spPr bwMode="auto">
            <a:xfrm flipH="1" flipV="1">
              <a:off x="192" y="3119"/>
              <a:ext cx="289" cy="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Test data</a:t>
              </a:r>
            </a:p>
          </p:txBody>
        </p:sp>
      </p:grpSp>
      <p:sp>
        <p:nvSpPr>
          <p:cNvPr id="29" name="Rectangle 1051"/>
          <p:cNvSpPr>
            <a:spLocks noChangeArrowheads="1"/>
          </p:cNvSpPr>
          <p:nvPr/>
        </p:nvSpPr>
        <p:spPr bwMode="auto">
          <a:xfrm>
            <a:off x="4470400" y="3429000"/>
            <a:ext cx="4368800" cy="318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2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 autoUpdateAnimBg="0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be K in K-fold?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1600" y="1752600"/>
            <a:ext cx="8305800" cy="4275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719262" y="1219200"/>
            <a:ext cx="4554172" cy="5086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86200" y="5702287"/>
            <a:ext cx="1759005" cy="603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93743" y="5943600"/>
            <a:ext cx="494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K=10 is commonly used. Repeat k times if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choose?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6200" y="5702287"/>
            <a:ext cx="1759005" cy="603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Ensembles of models can be made by voting over all the models trained during the search.</a:t>
            </a:r>
          </a:p>
          <a:p>
            <a:r>
              <a:rPr lang="en-US" dirty="0" smtClean="0"/>
              <a:t>You may want to use the CV error as voting weight, similarly to a “Bayesian” method: E(Y|X; D) ~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 smtClean="0"/>
              <a:t>model</a:t>
            </a:r>
            <a:r>
              <a:rPr lang="en-US" dirty="0" err="1" smtClean="0"/>
              <a:t>E</a:t>
            </a:r>
            <a:r>
              <a:rPr lang="en-US" dirty="0" smtClean="0"/>
              <a:t>(Y|X; model) P(</a:t>
            </a:r>
            <a:r>
              <a:rPr lang="en-US" dirty="0" err="1" smtClean="0"/>
              <a:t>model|D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F(x)          =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 smtClean="0"/>
              <a:t>f</a:t>
            </a:r>
            <a:r>
              <a:rPr lang="en-US" dirty="0" smtClean="0"/>
              <a:t>            f(x</a:t>
            </a:r>
            <a:r>
              <a:rPr lang="en-US" dirty="0"/>
              <a:t>)</a:t>
            </a:r>
            <a:r>
              <a:rPr lang="en-US" dirty="0" smtClean="0"/>
              <a:t> 	  </a:t>
            </a:r>
            <a:r>
              <a:rPr lang="en-US" dirty="0" err="1" smtClean="0"/>
              <a:t>exp</a:t>
            </a:r>
            <a:r>
              <a:rPr lang="en-US" dirty="0" smtClean="0"/>
              <a:t>(-</a:t>
            </a:r>
            <a:r>
              <a:rPr lang="en-US" dirty="0" err="1" smtClean="0"/>
              <a:t>R</a:t>
            </a:r>
            <a:r>
              <a:rPr lang="en-US" baseline="-25000" dirty="0" err="1" smtClean="0"/>
              <a:t>cv</a:t>
            </a:r>
            <a:r>
              <a:rPr lang="en-US" dirty="0" smtClean="0"/>
              <a:t>[f])    </a:t>
            </a:r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 rot="16200000">
            <a:off x="1857490" y="4543310"/>
            <a:ext cx="381000" cy="13527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143500" y="4084938"/>
            <a:ext cx="381000" cy="228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353300" y="4229100"/>
            <a:ext cx="381000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Hyper-parameter/model selection has 2 ingredients:</a:t>
            </a:r>
          </a:p>
          <a:p>
            <a:pPr lvl="1"/>
            <a:r>
              <a:rPr lang="en-US" dirty="0" smtClean="0"/>
              <a:t>Searching for the best solution (an optimization problem)</a:t>
            </a:r>
          </a:p>
          <a:p>
            <a:pPr lvl="1"/>
            <a:r>
              <a:rPr lang="en-US" dirty="0" smtClean="0"/>
              <a:t>Evaluating the solution (a statistics problem)</a:t>
            </a:r>
          </a:p>
          <a:p>
            <a:endParaRPr lang="en-US" dirty="0" smtClean="0"/>
          </a:p>
          <a:p>
            <a:r>
              <a:rPr lang="en-US" dirty="0" smtClean="0"/>
              <a:t>Searching must be done with heuristic search:</a:t>
            </a:r>
          </a:p>
          <a:p>
            <a:pPr lvl="1"/>
            <a:r>
              <a:rPr lang="en-US" dirty="0" smtClean="0"/>
              <a:t>Exhaustive search or grid search.</a:t>
            </a:r>
          </a:p>
          <a:p>
            <a:pPr lvl="1"/>
            <a:r>
              <a:rPr lang="en-US" dirty="0" smtClean="0"/>
              <a:t>Intensive search (simulated annealing).</a:t>
            </a:r>
          </a:p>
          <a:p>
            <a:pPr lvl="1"/>
            <a:r>
              <a:rPr lang="en-US" dirty="0" smtClean="0"/>
              <a:t>Greedy search (pattern search).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Evaluation of the solution can be done by:</a:t>
            </a:r>
          </a:p>
          <a:p>
            <a:pPr lvl="1"/>
            <a:r>
              <a:rPr lang="en-US" dirty="0" smtClean="0"/>
              <a:t>k times 10-fold cross-validation (e.g. 10 times 10-fold).</a:t>
            </a:r>
          </a:p>
          <a:p>
            <a:pPr lvl="1"/>
            <a:r>
              <a:rPr lang="en-US" dirty="0" smtClean="0"/>
              <a:t>Bootstrap.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Robustness is gained by reducing HP space with filter methods.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2286000"/>
            <a:ext cx="5619750" cy="39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Remember: The DREAM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314325" y="3019425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DATA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90788" y="1504950"/>
            <a:ext cx="2925762" cy="4554538"/>
            <a:chOff x="2490438" y="1505513"/>
            <a:chExt cx="2925326" cy="4553535"/>
          </a:xfrm>
        </p:grpSpPr>
        <p:sp>
          <p:nvSpPr>
            <p:cNvPr id="7" name="Cloud 6"/>
            <p:cNvSpPr/>
            <p:nvPr/>
          </p:nvSpPr>
          <p:spPr>
            <a:xfrm>
              <a:off x="2490438" y="1505513"/>
              <a:ext cx="2925326" cy="4553535"/>
            </a:xfrm>
            <a:prstGeom prst="cloud">
              <a:avLst/>
            </a:prstGeom>
            <a:gradFill>
              <a:gsLst>
                <a:gs pos="39000">
                  <a:srgbClr val="FFC000"/>
                </a:gs>
                <a:gs pos="88000">
                  <a:srgbClr val="FF9900"/>
                </a:gs>
                <a:gs pos="0">
                  <a:srgbClr val="FFFFD5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515401" y="2158179"/>
              <a:ext cx="2900363" cy="2894062"/>
              <a:chOff x="2515401" y="2158179"/>
              <a:chExt cx="2900363" cy="2894062"/>
            </a:xfrm>
          </p:grpSpPr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2515401" y="2158179"/>
                <a:ext cx="2900363" cy="1973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r>
                  <a:rPr lang="en-US" altLang="en-US" sz="2800">
                    <a:latin typeface="Arial" charset="0"/>
                    <a:cs typeface="Arial" charset="0"/>
                  </a:rPr>
                  <a:t>AutoML</a:t>
                </a:r>
              </a:p>
              <a:p>
                <a:pPr algn="ctr" eaLnBrk="1" hangingPunct="1">
                  <a:buFontTx/>
                  <a:buNone/>
                </a:pPr>
                <a:r>
                  <a:rPr lang="en-US" altLang="en-US" sz="2800">
                    <a:latin typeface="Arial" charset="0"/>
                    <a:cs typeface="Arial" charset="0"/>
                  </a:rPr>
                  <a:t>black box</a:t>
                </a:r>
              </a:p>
              <a:p>
                <a:pPr algn="ctr" eaLnBrk="1" hangingPunct="1"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10" name="mainfrm"/>
              <p:cNvSpPr>
                <a:spLocks noEditPoints="1" noChangeArrowheads="1"/>
              </p:cNvSpPr>
              <p:nvPr/>
            </p:nvSpPr>
            <p:spPr bwMode="auto">
              <a:xfrm>
                <a:off x="3070041" y="3242491"/>
                <a:ext cx="1809750" cy="1809750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0 h 21600"/>
                  <a:gd name="T4" fmla="*/ 2147483647 w 21600"/>
                  <a:gd name="T5" fmla="*/ 0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2147483647 w 21600"/>
                  <a:gd name="T13" fmla="*/ 2147483647 h 21600"/>
                  <a:gd name="T14" fmla="*/ 0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32 w 21600"/>
                  <a:gd name="T25" fmla="*/ 22174 h 21600"/>
                  <a:gd name="T26" fmla="*/ 21579 w 21600"/>
                  <a:gd name="T27" fmla="*/ 2791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 extrusionOk="0">
                    <a:moveTo>
                      <a:pt x="21600" y="10885"/>
                    </a:moveTo>
                    <a:lnTo>
                      <a:pt x="21600" y="0"/>
                    </a:lnTo>
                    <a:lnTo>
                      <a:pt x="10634" y="0"/>
                    </a:lnTo>
                    <a:lnTo>
                      <a:pt x="0" y="0"/>
                    </a:lnTo>
                    <a:lnTo>
                      <a:pt x="0" y="10885"/>
                    </a:lnTo>
                    <a:lnTo>
                      <a:pt x="0" y="19729"/>
                    </a:lnTo>
                    <a:lnTo>
                      <a:pt x="1163" y="19729"/>
                    </a:lnTo>
                    <a:lnTo>
                      <a:pt x="1163" y="21600"/>
                    </a:lnTo>
                    <a:lnTo>
                      <a:pt x="10800" y="21600"/>
                    </a:lnTo>
                    <a:lnTo>
                      <a:pt x="20603" y="21600"/>
                    </a:lnTo>
                    <a:lnTo>
                      <a:pt x="20603" y="19729"/>
                    </a:lnTo>
                    <a:lnTo>
                      <a:pt x="21600" y="19729"/>
                    </a:lnTo>
                    <a:lnTo>
                      <a:pt x="21600" y="10885"/>
                    </a:lnTo>
                    <a:close/>
                  </a:path>
                  <a:path w="21600" h="21600" extrusionOk="0">
                    <a:moveTo>
                      <a:pt x="1163" y="19729"/>
                    </a:moveTo>
                    <a:lnTo>
                      <a:pt x="4320" y="19729"/>
                    </a:lnTo>
                    <a:lnTo>
                      <a:pt x="16449" y="19729"/>
                    </a:lnTo>
                    <a:lnTo>
                      <a:pt x="20603" y="19729"/>
                    </a:lnTo>
                    <a:lnTo>
                      <a:pt x="1163" y="19729"/>
                    </a:lnTo>
                    <a:moveTo>
                      <a:pt x="1495" y="2381"/>
                    </a:moveTo>
                    <a:lnTo>
                      <a:pt x="2160" y="2381"/>
                    </a:lnTo>
                    <a:lnTo>
                      <a:pt x="4985" y="2381"/>
                    </a:lnTo>
                    <a:lnTo>
                      <a:pt x="5982" y="2381"/>
                    </a:lnTo>
                    <a:lnTo>
                      <a:pt x="1495" y="2381"/>
                    </a:lnTo>
                    <a:lnTo>
                      <a:pt x="1495" y="3402"/>
                    </a:lnTo>
                    <a:lnTo>
                      <a:pt x="2160" y="3402"/>
                    </a:lnTo>
                    <a:lnTo>
                      <a:pt x="4985" y="3402"/>
                    </a:lnTo>
                    <a:lnTo>
                      <a:pt x="5982" y="3402"/>
                    </a:lnTo>
                    <a:lnTo>
                      <a:pt x="1495" y="3402"/>
                    </a:lnTo>
                    <a:lnTo>
                      <a:pt x="1495" y="4422"/>
                    </a:lnTo>
                    <a:lnTo>
                      <a:pt x="2160" y="4422"/>
                    </a:lnTo>
                    <a:lnTo>
                      <a:pt x="4985" y="4422"/>
                    </a:lnTo>
                    <a:lnTo>
                      <a:pt x="5982" y="4422"/>
                    </a:lnTo>
                    <a:lnTo>
                      <a:pt x="1495" y="4422"/>
                    </a:lnTo>
                    <a:lnTo>
                      <a:pt x="1495" y="5443"/>
                    </a:lnTo>
                    <a:lnTo>
                      <a:pt x="2160" y="5443"/>
                    </a:lnTo>
                    <a:lnTo>
                      <a:pt x="4985" y="5443"/>
                    </a:lnTo>
                    <a:lnTo>
                      <a:pt x="5982" y="5443"/>
                    </a:lnTo>
                    <a:lnTo>
                      <a:pt x="1495" y="5443"/>
                    </a:lnTo>
                    <a:lnTo>
                      <a:pt x="1495" y="6463"/>
                    </a:lnTo>
                    <a:lnTo>
                      <a:pt x="2160" y="6463"/>
                    </a:lnTo>
                    <a:lnTo>
                      <a:pt x="4985" y="6463"/>
                    </a:lnTo>
                    <a:lnTo>
                      <a:pt x="5982" y="6463"/>
                    </a:lnTo>
                    <a:lnTo>
                      <a:pt x="1495" y="6463"/>
                    </a:lnTo>
                    <a:lnTo>
                      <a:pt x="1495" y="7483"/>
                    </a:lnTo>
                    <a:lnTo>
                      <a:pt x="2160" y="7483"/>
                    </a:lnTo>
                    <a:lnTo>
                      <a:pt x="4985" y="7483"/>
                    </a:lnTo>
                    <a:lnTo>
                      <a:pt x="5982" y="7483"/>
                    </a:lnTo>
                    <a:lnTo>
                      <a:pt x="1495" y="7483"/>
                    </a:lnTo>
                    <a:lnTo>
                      <a:pt x="1495" y="8504"/>
                    </a:lnTo>
                    <a:lnTo>
                      <a:pt x="2160" y="8504"/>
                    </a:lnTo>
                    <a:lnTo>
                      <a:pt x="4985" y="8504"/>
                    </a:lnTo>
                    <a:lnTo>
                      <a:pt x="5982" y="8504"/>
                    </a:lnTo>
                    <a:lnTo>
                      <a:pt x="1495" y="8504"/>
                    </a:lnTo>
                    <a:lnTo>
                      <a:pt x="1495" y="9524"/>
                    </a:lnTo>
                    <a:lnTo>
                      <a:pt x="2160" y="9524"/>
                    </a:lnTo>
                    <a:lnTo>
                      <a:pt x="4985" y="9524"/>
                    </a:lnTo>
                    <a:lnTo>
                      <a:pt x="5982" y="9524"/>
                    </a:lnTo>
                    <a:lnTo>
                      <a:pt x="1495" y="9524"/>
                    </a:lnTo>
                    <a:lnTo>
                      <a:pt x="1495" y="10545"/>
                    </a:lnTo>
                    <a:lnTo>
                      <a:pt x="2160" y="10545"/>
                    </a:lnTo>
                    <a:lnTo>
                      <a:pt x="4985" y="10545"/>
                    </a:lnTo>
                    <a:lnTo>
                      <a:pt x="5982" y="10545"/>
                    </a:lnTo>
                    <a:lnTo>
                      <a:pt x="1495" y="10545"/>
                    </a:lnTo>
                    <a:lnTo>
                      <a:pt x="1495" y="11565"/>
                    </a:lnTo>
                    <a:lnTo>
                      <a:pt x="2160" y="11565"/>
                    </a:lnTo>
                    <a:lnTo>
                      <a:pt x="4985" y="11565"/>
                    </a:lnTo>
                    <a:lnTo>
                      <a:pt x="5982" y="11565"/>
                    </a:lnTo>
                    <a:lnTo>
                      <a:pt x="1495" y="11565"/>
                    </a:lnTo>
                    <a:lnTo>
                      <a:pt x="1495" y="12586"/>
                    </a:lnTo>
                    <a:lnTo>
                      <a:pt x="2160" y="12586"/>
                    </a:lnTo>
                    <a:lnTo>
                      <a:pt x="4985" y="12586"/>
                    </a:lnTo>
                    <a:lnTo>
                      <a:pt x="5982" y="12586"/>
                    </a:lnTo>
                    <a:lnTo>
                      <a:pt x="1495" y="12586"/>
                    </a:lnTo>
                    <a:lnTo>
                      <a:pt x="1495" y="13606"/>
                    </a:lnTo>
                    <a:lnTo>
                      <a:pt x="2160" y="13606"/>
                    </a:lnTo>
                    <a:lnTo>
                      <a:pt x="4985" y="13606"/>
                    </a:lnTo>
                    <a:lnTo>
                      <a:pt x="5982" y="13606"/>
                    </a:lnTo>
                    <a:lnTo>
                      <a:pt x="1495" y="13606"/>
                    </a:lnTo>
                    <a:lnTo>
                      <a:pt x="1495" y="14627"/>
                    </a:lnTo>
                    <a:lnTo>
                      <a:pt x="2160" y="14627"/>
                    </a:lnTo>
                    <a:lnTo>
                      <a:pt x="4985" y="14627"/>
                    </a:lnTo>
                    <a:lnTo>
                      <a:pt x="5982" y="14627"/>
                    </a:lnTo>
                    <a:lnTo>
                      <a:pt x="1495" y="14627"/>
                    </a:lnTo>
                    <a:lnTo>
                      <a:pt x="1495" y="15647"/>
                    </a:lnTo>
                    <a:lnTo>
                      <a:pt x="2160" y="15647"/>
                    </a:lnTo>
                    <a:lnTo>
                      <a:pt x="4985" y="15647"/>
                    </a:lnTo>
                    <a:lnTo>
                      <a:pt x="5982" y="15647"/>
                    </a:lnTo>
                    <a:lnTo>
                      <a:pt x="1495" y="15647"/>
                    </a:lnTo>
                    <a:lnTo>
                      <a:pt x="1495" y="16668"/>
                    </a:lnTo>
                    <a:lnTo>
                      <a:pt x="2160" y="16668"/>
                    </a:lnTo>
                    <a:lnTo>
                      <a:pt x="4985" y="16668"/>
                    </a:lnTo>
                    <a:lnTo>
                      <a:pt x="5982" y="16668"/>
                    </a:lnTo>
                    <a:lnTo>
                      <a:pt x="1495" y="16668"/>
                    </a:lnTo>
                    <a:lnTo>
                      <a:pt x="1495" y="17688"/>
                    </a:lnTo>
                    <a:lnTo>
                      <a:pt x="2160" y="17688"/>
                    </a:lnTo>
                    <a:lnTo>
                      <a:pt x="4985" y="17688"/>
                    </a:lnTo>
                    <a:lnTo>
                      <a:pt x="5982" y="17688"/>
                    </a:lnTo>
                    <a:lnTo>
                      <a:pt x="1495" y="17688"/>
                    </a:lnTo>
                    <a:moveTo>
                      <a:pt x="1994" y="19729"/>
                    </a:moveTo>
                    <a:lnTo>
                      <a:pt x="1994" y="20069"/>
                    </a:lnTo>
                    <a:lnTo>
                      <a:pt x="1994" y="21260"/>
                    </a:lnTo>
                    <a:lnTo>
                      <a:pt x="1994" y="21600"/>
                    </a:lnTo>
                    <a:lnTo>
                      <a:pt x="1994" y="19729"/>
                    </a:lnTo>
                    <a:lnTo>
                      <a:pt x="2658" y="19729"/>
                    </a:lnTo>
                    <a:lnTo>
                      <a:pt x="2658" y="20069"/>
                    </a:lnTo>
                    <a:lnTo>
                      <a:pt x="2658" y="21260"/>
                    </a:lnTo>
                    <a:lnTo>
                      <a:pt x="2658" y="21600"/>
                    </a:lnTo>
                    <a:lnTo>
                      <a:pt x="2658" y="19729"/>
                    </a:lnTo>
                    <a:lnTo>
                      <a:pt x="3489" y="19729"/>
                    </a:lnTo>
                    <a:lnTo>
                      <a:pt x="3489" y="20069"/>
                    </a:lnTo>
                    <a:lnTo>
                      <a:pt x="3489" y="21260"/>
                    </a:lnTo>
                    <a:lnTo>
                      <a:pt x="3489" y="21600"/>
                    </a:lnTo>
                    <a:lnTo>
                      <a:pt x="3489" y="19729"/>
                    </a:lnTo>
                    <a:lnTo>
                      <a:pt x="4320" y="19729"/>
                    </a:lnTo>
                    <a:lnTo>
                      <a:pt x="4320" y="20069"/>
                    </a:lnTo>
                    <a:lnTo>
                      <a:pt x="4320" y="21260"/>
                    </a:lnTo>
                    <a:lnTo>
                      <a:pt x="4320" y="21600"/>
                    </a:lnTo>
                    <a:lnTo>
                      <a:pt x="4320" y="19729"/>
                    </a:lnTo>
                    <a:lnTo>
                      <a:pt x="5151" y="19729"/>
                    </a:lnTo>
                    <a:lnTo>
                      <a:pt x="5151" y="20069"/>
                    </a:lnTo>
                    <a:lnTo>
                      <a:pt x="5151" y="21260"/>
                    </a:lnTo>
                    <a:lnTo>
                      <a:pt x="5151" y="21600"/>
                    </a:lnTo>
                    <a:lnTo>
                      <a:pt x="5151" y="19729"/>
                    </a:lnTo>
                    <a:lnTo>
                      <a:pt x="5982" y="19729"/>
                    </a:lnTo>
                    <a:lnTo>
                      <a:pt x="5982" y="20069"/>
                    </a:lnTo>
                    <a:lnTo>
                      <a:pt x="5982" y="21260"/>
                    </a:lnTo>
                    <a:lnTo>
                      <a:pt x="5982" y="21600"/>
                    </a:lnTo>
                    <a:lnTo>
                      <a:pt x="5982" y="19729"/>
                    </a:lnTo>
                    <a:lnTo>
                      <a:pt x="6812" y="19729"/>
                    </a:lnTo>
                    <a:lnTo>
                      <a:pt x="6812" y="20069"/>
                    </a:lnTo>
                    <a:lnTo>
                      <a:pt x="6812" y="21260"/>
                    </a:lnTo>
                    <a:lnTo>
                      <a:pt x="6812" y="21600"/>
                    </a:lnTo>
                    <a:lnTo>
                      <a:pt x="6812" y="19729"/>
                    </a:lnTo>
                    <a:lnTo>
                      <a:pt x="7643" y="19729"/>
                    </a:lnTo>
                    <a:lnTo>
                      <a:pt x="7643" y="20069"/>
                    </a:lnTo>
                    <a:lnTo>
                      <a:pt x="7643" y="21260"/>
                    </a:lnTo>
                    <a:lnTo>
                      <a:pt x="7643" y="21600"/>
                    </a:lnTo>
                    <a:lnTo>
                      <a:pt x="7643" y="19729"/>
                    </a:lnTo>
                    <a:lnTo>
                      <a:pt x="8474" y="19729"/>
                    </a:lnTo>
                    <a:lnTo>
                      <a:pt x="8474" y="20069"/>
                    </a:lnTo>
                    <a:lnTo>
                      <a:pt x="8474" y="21260"/>
                    </a:lnTo>
                    <a:lnTo>
                      <a:pt x="8474" y="21600"/>
                    </a:lnTo>
                    <a:lnTo>
                      <a:pt x="8474" y="19729"/>
                    </a:lnTo>
                    <a:lnTo>
                      <a:pt x="9305" y="19729"/>
                    </a:lnTo>
                    <a:lnTo>
                      <a:pt x="9305" y="20069"/>
                    </a:lnTo>
                    <a:lnTo>
                      <a:pt x="9305" y="21260"/>
                    </a:lnTo>
                    <a:lnTo>
                      <a:pt x="9305" y="21600"/>
                    </a:lnTo>
                    <a:lnTo>
                      <a:pt x="9305" y="19729"/>
                    </a:lnTo>
                    <a:lnTo>
                      <a:pt x="10135" y="19729"/>
                    </a:lnTo>
                    <a:lnTo>
                      <a:pt x="10135" y="20069"/>
                    </a:lnTo>
                    <a:lnTo>
                      <a:pt x="10135" y="21260"/>
                    </a:lnTo>
                    <a:lnTo>
                      <a:pt x="10135" y="21600"/>
                    </a:lnTo>
                    <a:lnTo>
                      <a:pt x="10135" y="19729"/>
                    </a:lnTo>
                    <a:lnTo>
                      <a:pt x="10966" y="19729"/>
                    </a:lnTo>
                    <a:lnTo>
                      <a:pt x="10966" y="20069"/>
                    </a:lnTo>
                    <a:lnTo>
                      <a:pt x="10966" y="21260"/>
                    </a:lnTo>
                    <a:lnTo>
                      <a:pt x="10966" y="21600"/>
                    </a:lnTo>
                    <a:lnTo>
                      <a:pt x="10966" y="19729"/>
                    </a:lnTo>
                    <a:lnTo>
                      <a:pt x="11797" y="19729"/>
                    </a:lnTo>
                    <a:lnTo>
                      <a:pt x="11797" y="20069"/>
                    </a:lnTo>
                    <a:lnTo>
                      <a:pt x="11797" y="21260"/>
                    </a:lnTo>
                    <a:lnTo>
                      <a:pt x="11797" y="21600"/>
                    </a:lnTo>
                    <a:lnTo>
                      <a:pt x="11797" y="19729"/>
                    </a:lnTo>
                    <a:lnTo>
                      <a:pt x="12462" y="19729"/>
                    </a:lnTo>
                    <a:lnTo>
                      <a:pt x="12462" y="20069"/>
                    </a:lnTo>
                    <a:lnTo>
                      <a:pt x="12462" y="21260"/>
                    </a:lnTo>
                    <a:lnTo>
                      <a:pt x="12462" y="21600"/>
                    </a:lnTo>
                    <a:lnTo>
                      <a:pt x="12462" y="19729"/>
                    </a:lnTo>
                    <a:lnTo>
                      <a:pt x="13292" y="19729"/>
                    </a:lnTo>
                    <a:lnTo>
                      <a:pt x="13292" y="20069"/>
                    </a:lnTo>
                    <a:lnTo>
                      <a:pt x="13292" y="21260"/>
                    </a:lnTo>
                    <a:lnTo>
                      <a:pt x="13292" y="21600"/>
                    </a:lnTo>
                    <a:lnTo>
                      <a:pt x="13292" y="19729"/>
                    </a:lnTo>
                    <a:lnTo>
                      <a:pt x="14123" y="19729"/>
                    </a:lnTo>
                    <a:lnTo>
                      <a:pt x="14123" y="20069"/>
                    </a:lnTo>
                    <a:lnTo>
                      <a:pt x="14123" y="21260"/>
                    </a:lnTo>
                    <a:lnTo>
                      <a:pt x="14123" y="21600"/>
                    </a:lnTo>
                    <a:lnTo>
                      <a:pt x="14123" y="19729"/>
                    </a:lnTo>
                    <a:lnTo>
                      <a:pt x="14954" y="19729"/>
                    </a:lnTo>
                    <a:lnTo>
                      <a:pt x="14954" y="20069"/>
                    </a:lnTo>
                    <a:lnTo>
                      <a:pt x="14954" y="21260"/>
                    </a:lnTo>
                    <a:lnTo>
                      <a:pt x="14954" y="21600"/>
                    </a:lnTo>
                    <a:lnTo>
                      <a:pt x="14954" y="19729"/>
                    </a:lnTo>
                    <a:lnTo>
                      <a:pt x="15785" y="19729"/>
                    </a:lnTo>
                    <a:lnTo>
                      <a:pt x="15785" y="20069"/>
                    </a:lnTo>
                    <a:lnTo>
                      <a:pt x="15785" y="21260"/>
                    </a:lnTo>
                    <a:lnTo>
                      <a:pt x="15785" y="21600"/>
                    </a:lnTo>
                    <a:lnTo>
                      <a:pt x="15785" y="19729"/>
                    </a:lnTo>
                    <a:lnTo>
                      <a:pt x="16615" y="19729"/>
                    </a:lnTo>
                    <a:lnTo>
                      <a:pt x="16615" y="20069"/>
                    </a:lnTo>
                    <a:lnTo>
                      <a:pt x="16615" y="21260"/>
                    </a:lnTo>
                    <a:lnTo>
                      <a:pt x="16615" y="21600"/>
                    </a:lnTo>
                    <a:lnTo>
                      <a:pt x="16615" y="19729"/>
                    </a:lnTo>
                    <a:lnTo>
                      <a:pt x="17446" y="19729"/>
                    </a:lnTo>
                    <a:lnTo>
                      <a:pt x="17446" y="20069"/>
                    </a:lnTo>
                    <a:lnTo>
                      <a:pt x="17446" y="21260"/>
                    </a:lnTo>
                    <a:lnTo>
                      <a:pt x="17446" y="21600"/>
                    </a:lnTo>
                    <a:lnTo>
                      <a:pt x="17446" y="19729"/>
                    </a:lnTo>
                    <a:lnTo>
                      <a:pt x="18277" y="19729"/>
                    </a:lnTo>
                    <a:lnTo>
                      <a:pt x="18277" y="20069"/>
                    </a:lnTo>
                    <a:lnTo>
                      <a:pt x="18277" y="21260"/>
                    </a:lnTo>
                    <a:lnTo>
                      <a:pt x="18277" y="21600"/>
                    </a:lnTo>
                    <a:lnTo>
                      <a:pt x="18277" y="19729"/>
                    </a:lnTo>
                    <a:lnTo>
                      <a:pt x="19108" y="19729"/>
                    </a:lnTo>
                    <a:lnTo>
                      <a:pt x="19108" y="20069"/>
                    </a:lnTo>
                    <a:lnTo>
                      <a:pt x="19108" y="21260"/>
                    </a:lnTo>
                    <a:lnTo>
                      <a:pt x="19108" y="21600"/>
                    </a:lnTo>
                    <a:lnTo>
                      <a:pt x="19108" y="19729"/>
                    </a:lnTo>
                    <a:lnTo>
                      <a:pt x="19938" y="19729"/>
                    </a:lnTo>
                    <a:lnTo>
                      <a:pt x="19938" y="20069"/>
                    </a:lnTo>
                    <a:lnTo>
                      <a:pt x="19938" y="21260"/>
                    </a:lnTo>
                    <a:lnTo>
                      <a:pt x="19938" y="21600"/>
                    </a:lnTo>
                    <a:lnTo>
                      <a:pt x="19938" y="19729"/>
                    </a:lnTo>
                    <a:moveTo>
                      <a:pt x="1495" y="1531"/>
                    </a:moveTo>
                    <a:lnTo>
                      <a:pt x="5982" y="1531"/>
                    </a:lnTo>
                    <a:lnTo>
                      <a:pt x="5982" y="18539"/>
                    </a:lnTo>
                    <a:lnTo>
                      <a:pt x="1495" y="18539"/>
                    </a:lnTo>
                    <a:lnTo>
                      <a:pt x="1495" y="1531"/>
                    </a:lnTo>
                    <a:moveTo>
                      <a:pt x="7311" y="1531"/>
                    </a:moveTo>
                    <a:lnTo>
                      <a:pt x="7975" y="1531"/>
                    </a:lnTo>
                    <a:lnTo>
                      <a:pt x="7975" y="8334"/>
                    </a:lnTo>
                    <a:lnTo>
                      <a:pt x="7311" y="8334"/>
                    </a:lnTo>
                    <a:lnTo>
                      <a:pt x="7311" y="1531"/>
                    </a:lnTo>
                    <a:moveTo>
                      <a:pt x="7145" y="9865"/>
                    </a:moveTo>
                    <a:lnTo>
                      <a:pt x="8142" y="9865"/>
                    </a:lnTo>
                    <a:lnTo>
                      <a:pt x="8142" y="10715"/>
                    </a:lnTo>
                    <a:lnTo>
                      <a:pt x="7145" y="10715"/>
                    </a:lnTo>
                    <a:lnTo>
                      <a:pt x="7145" y="9865"/>
                    </a:lnTo>
                    <a:moveTo>
                      <a:pt x="8972" y="1531"/>
                    </a:moveTo>
                    <a:lnTo>
                      <a:pt x="12462" y="1531"/>
                    </a:lnTo>
                    <a:lnTo>
                      <a:pt x="12462" y="5443"/>
                    </a:lnTo>
                    <a:lnTo>
                      <a:pt x="8972" y="5443"/>
                    </a:lnTo>
                    <a:lnTo>
                      <a:pt x="8972" y="1531"/>
                    </a:lnTo>
                    <a:moveTo>
                      <a:pt x="13625" y="1531"/>
                    </a:moveTo>
                    <a:lnTo>
                      <a:pt x="20271" y="1531"/>
                    </a:lnTo>
                    <a:lnTo>
                      <a:pt x="20271" y="5443"/>
                    </a:lnTo>
                    <a:lnTo>
                      <a:pt x="13625" y="5443"/>
                    </a:lnTo>
                    <a:lnTo>
                      <a:pt x="13625" y="1531"/>
                    </a:lnTo>
                    <a:moveTo>
                      <a:pt x="18609" y="6463"/>
                    </a:moveTo>
                    <a:lnTo>
                      <a:pt x="20437" y="6463"/>
                    </a:lnTo>
                    <a:lnTo>
                      <a:pt x="20437" y="10885"/>
                    </a:lnTo>
                    <a:lnTo>
                      <a:pt x="18609" y="10885"/>
                    </a:lnTo>
                    <a:lnTo>
                      <a:pt x="18609" y="6463"/>
                    </a:lnTo>
                  </a:path>
                </a:pathLst>
              </a:custGeom>
              <a:solidFill>
                <a:srgbClr val="336699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3189104" y="3304404"/>
                <a:ext cx="1457325" cy="1414462"/>
                <a:chOff x="1632" y="1248"/>
                <a:chExt cx="2682" cy="2286"/>
              </a:xfrm>
            </p:grpSpPr>
            <p:sp>
              <p:nvSpPr>
                <p:cNvPr id="12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374 w 21600"/>
                    <a:gd name="T13" fmla="*/ 3957 h 21600"/>
                    <a:gd name="T14" fmla="*/ 17840 w 21600"/>
                    <a:gd name="T15" fmla="*/ 17643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Front">
                    <a:rot lat="20099980" lon="15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AutoShape 10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368 w 21600"/>
                    <a:gd name="T13" fmla="*/ 3965 h 21600"/>
                    <a:gd name="T14" fmla="*/ 17836 w 21600"/>
                    <a:gd name="T15" fmla="*/ 1763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Front">
                    <a:rot lat="20099980" lon="15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AutoShape 11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380 w 21600"/>
                    <a:gd name="T13" fmla="*/ 3957 h 21600"/>
                    <a:gd name="T14" fmla="*/ 17846 w 21600"/>
                    <a:gd name="T15" fmla="*/ 1762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round/>
                  <a:headEnd/>
                  <a:tailEnd/>
                </a:ln>
                <a:effectLst/>
                <a:scene3d>
                  <a:camera prst="legacyPerspectiveFront">
                    <a:rot lat="20099980" lon="1500000" rev="0"/>
                  </a:camera>
                  <a:lightRig rig="legacyFlat4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</a:sp3d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flatTx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5226050" y="2157413"/>
            <a:ext cx="3035300" cy="2895600"/>
            <a:chOff x="4724400" y="1949400"/>
            <a:chExt cx="3036094" cy="2894062"/>
          </a:xfrm>
        </p:grpSpPr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4724400" y="3567112"/>
              <a:ext cx="600075" cy="74295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17" name="mainfrm"/>
            <p:cNvSpPr>
              <a:spLocks noEditPoints="1" noChangeArrowheads="1"/>
            </p:cNvSpPr>
            <p:nvPr/>
          </p:nvSpPr>
          <p:spPr bwMode="auto">
            <a:xfrm>
              <a:off x="5405438" y="3033712"/>
              <a:ext cx="1809750" cy="180975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2 w 21600"/>
                <a:gd name="T25" fmla="*/ 22174 h 21600"/>
                <a:gd name="T26" fmla="*/ 21579 w 21600"/>
                <a:gd name="T27" fmla="*/ 2791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4860132" y="1949400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Trained</a:t>
              </a:r>
            </a:p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model</a:t>
              </a:r>
            </a:p>
          </p:txBody>
        </p:sp>
      </p:grpSp>
      <p:grpSp>
        <p:nvGrpSpPr>
          <p:cNvPr id="19" name="Group 19"/>
          <p:cNvGrpSpPr>
            <a:grpSpLocks/>
          </p:cNvGrpSpPr>
          <p:nvPr/>
        </p:nvGrpSpPr>
        <p:grpSpPr bwMode="auto">
          <a:xfrm>
            <a:off x="5416550" y="3436938"/>
            <a:ext cx="3778250" cy="3098800"/>
            <a:chOff x="4914900" y="3228921"/>
            <a:chExt cx="3779267" cy="3098402"/>
          </a:xfrm>
        </p:grpSpPr>
        <p:sp>
          <p:nvSpPr>
            <p:cNvPr id="20" name="WordArt 16"/>
            <p:cNvSpPr>
              <a:spLocks noChangeArrowheads="1" noChangeShapeType="1" noTextEdit="1"/>
            </p:cNvSpPr>
            <p:nvPr/>
          </p:nvSpPr>
          <p:spPr bwMode="auto">
            <a:xfrm rot="5400000">
              <a:off x="5869782" y="5112543"/>
              <a:ext cx="1104900" cy="1004887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Front">
                  <a:rot lat="20639990" lon="20699979" rev="0"/>
                </a:camera>
                <a:lightRig rig="legacyNormal3" dir="l"/>
              </a:scene3d>
              <a:sp3d extrusionH="201600" prstMaterial="legacyPlastic">
                <a:extrusionClr>
                  <a:srgbClr val="FF9966"/>
                </a:extrusionClr>
              </a:sp3d>
            </a:bodyPr>
            <a:lstStyle/>
            <a:p>
              <a:pPr fontAlgn="auto"/>
              <a:r>
                <a:rPr lang="en-US" sz="3600" kern="10">
                  <a:ln w="9525">
                    <a:round/>
                    <a:headEnd/>
                    <a:tailEnd/>
                  </a:ln>
                  <a:solidFill>
                    <a:srgbClr val="22228B"/>
                  </a:solidFill>
                  <a:latin typeface="Arial Black"/>
                </a:rPr>
                <a:t>?</a:t>
              </a:r>
            </a:p>
          </p:txBody>
        </p:sp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4914900" y="3228921"/>
              <a:ext cx="3779267" cy="3098402"/>
              <a:chOff x="4914900" y="3228921"/>
              <a:chExt cx="3779267" cy="3098402"/>
            </a:xfrm>
          </p:grpSpPr>
          <p:sp>
            <p:nvSpPr>
              <p:cNvPr id="22" name="AutoShape 17"/>
              <p:cNvSpPr>
                <a:spLocks noChangeArrowheads="1"/>
              </p:cNvSpPr>
              <p:nvPr/>
            </p:nvSpPr>
            <p:spPr bwMode="auto">
              <a:xfrm>
                <a:off x="6186830" y="3643205"/>
                <a:ext cx="1386260" cy="1299996"/>
              </a:xfrm>
              <a:custGeom>
                <a:avLst/>
                <a:gdLst>
                  <a:gd name="T0" fmla="*/ 1139828 w 21600"/>
                  <a:gd name="T1" fmla="*/ 0 h 21600"/>
                  <a:gd name="T2" fmla="*/ 1139828 w 21600"/>
                  <a:gd name="T3" fmla="*/ 731823 h 21600"/>
                  <a:gd name="T4" fmla="*/ 174327 w 21600"/>
                  <a:gd name="T5" fmla="*/ 1300163 h 21600"/>
                  <a:gd name="T6" fmla="*/ 1385887 w 21600"/>
                  <a:gd name="T7" fmla="*/ 365912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3421 h 21600"/>
                  <a:gd name="T14" fmla="*/ 19923 w 21600"/>
                  <a:gd name="T15" fmla="*/ 87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7765" y="0"/>
                    </a:lnTo>
                    <a:lnTo>
                      <a:pt x="17765" y="3421"/>
                    </a:lnTo>
                    <a:lnTo>
                      <a:pt x="12427" y="3421"/>
                    </a:lnTo>
                    <a:cubicBezTo>
                      <a:pt x="5564" y="3421"/>
                      <a:pt x="0" y="7333"/>
                      <a:pt x="0" y="12158"/>
                    </a:cubicBezTo>
                    <a:lnTo>
                      <a:pt x="0" y="21600"/>
                    </a:lnTo>
                    <a:lnTo>
                      <a:pt x="5434" y="21600"/>
                    </a:lnTo>
                    <a:lnTo>
                      <a:pt x="5434" y="12158"/>
                    </a:lnTo>
                    <a:cubicBezTo>
                      <a:pt x="5434" y="10269"/>
                      <a:pt x="8565" y="8737"/>
                      <a:pt x="12427" y="8737"/>
                    </a:cubicBezTo>
                    <a:lnTo>
                      <a:pt x="17765" y="8737"/>
                    </a:lnTo>
                    <a:lnTo>
                      <a:pt x="17765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7215807" y="3228921"/>
                <a:ext cx="1478360" cy="953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Answer y</a:t>
                </a:r>
              </a:p>
            </p:txBody>
          </p:sp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4914900" y="5373358"/>
                <a:ext cx="1271930" cy="9539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Query </a:t>
                </a:r>
                <a:r>
                  <a:rPr lang="en-US" altLang="en-US" sz="28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x</a:t>
                </a:r>
                <a:endParaRPr lang="en-US" altLang="en-US" sz="28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2124075" y="3776663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</p:spTree>
    <p:extLst>
      <p:ext uri="{BB962C8B-B14F-4D97-AF65-F5344CB8AC3E}">
        <p14:creationId xmlns:p14="http://schemas.microsoft.com/office/powerpoint/2010/main" val="62167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7030A0"/>
                </a:solidFill>
              </a:rPr>
              <a:t>Remember: The REALITY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14325" y="3019425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5226050" y="2157413"/>
            <a:ext cx="3035300" cy="2895600"/>
            <a:chOff x="4724400" y="1949400"/>
            <a:chExt cx="3036094" cy="2894062"/>
          </a:xfrm>
        </p:grpSpPr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4724400" y="3567112"/>
              <a:ext cx="600075" cy="74295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33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b="1"/>
            </a:p>
          </p:txBody>
        </p:sp>
        <p:sp>
          <p:nvSpPr>
            <p:cNvPr id="9" name="mainfrm"/>
            <p:cNvSpPr>
              <a:spLocks noEditPoints="1" noChangeArrowheads="1"/>
            </p:cNvSpPr>
            <p:nvPr/>
          </p:nvSpPr>
          <p:spPr bwMode="auto">
            <a:xfrm>
              <a:off x="5405438" y="3033712"/>
              <a:ext cx="1809750" cy="1809750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32 w 21600"/>
                <a:gd name="T25" fmla="*/ 22174 h 21600"/>
                <a:gd name="T26" fmla="*/ 21579 w 21600"/>
                <a:gd name="T27" fmla="*/ 2791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3366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21"/>
            <p:cNvSpPr>
              <a:spLocks noChangeArrowheads="1"/>
            </p:cNvSpPr>
            <p:nvPr/>
          </p:nvSpPr>
          <p:spPr bwMode="auto">
            <a:xfrm>
              <a:off x="4860132" y="1949400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Trained</a:t>
              </a:r>
            </a:p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model</a:t>
              </a:r>
            </a:p>
          </p:txBody>
        </p:sp>
      </p:grp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5416550" y="3436938"/>
            <a:ext cx="3778250" cy="3098800"/>
            <a:chOff x="4914900" y="3228921"/>
            <a:chExt cx="3779267" cy="3098402"/>
          </a:xfrm>
        </p:grpSpPr>
        <p:sp>
          <p:nvSpPr>
            <p:cNvPr id="12" name="WordArt 16"/>
            <p:cNvSpPr>
              <a:spLocks noChangeArrowheads="1" noChangeShapeType="1" noTextEdit="1"/>
            </p:cNvSpPr>
            <p:nvPr/>
          </p:nvSpPr>
          <p:spPr bwMode="auto">
            <a:xfrm rot="5400000">
              <a:off x="5869782" y="5112543"/>
              <a:ext cx="1104900" cy="1004887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  <a:scene3d>
                <a:camera prst="legacyPerspectiveFront">
                  <a:rot lat="20639990" lon="20699978" rev="0"/>
                </a:camera>
                <a:lightRig rig="legacyNormal3" dir="l"/>
              </a:scene3d>
              <a:sp3d extrusionH="201600" prstMaterial="legacyPlastic">
                <a:extrusionClr>
                  <a:srgbClr val="FF9966"/>
                </a:extrusionClr>
              </a:sp3d>
            </a:bodyPr>
            <a:lstStyle/>
            <a:p>
              <a:pPr fontAlgn="auto"/>
              <a:r>
                <a:rPr lang="en-US" sz="3600" kern="10">
                  <a:ln w="9525">
                    <a:round/>
                    <a:headEnd/>
                    <a:tailEnd/>
                  </a:ln>
                  <a:solidFill>
                    <a:srgbClr val="22228B"/>
                  </a:solidFill>
                  <a:latin typeface="Arial Black"/>
                </a:rPr>
                <a:t>?</a:t>
              </a:r>
            </a:p>
          </p:txBody>
        </p:sp>
        <p:grpSp>
          <p:nvGrpSpPr>
            <p:cNvPr id="13" name="Group 21"/>
            <p:cNvGrpSpPr>
              <a:grpSpLocks/>
            </p:cNvGrpSpPr>
            <p:nvPr/>
          </p:nvGrpSpPr>
          <p:grpSpPr bwMode="auto">
            <a:xfrm>
              <a:off x="4914900" y="3228921"/>
              <a:ext cx="3779267" cy="3098402"/>
              <a:chOff x="4914900" y="3228921"/>
              <a:chExt cx="3779267" cy="3098402"/>
            </a:xfrm>
          </p:grpSpPr>
          <p:sp>
            <p:nvSpPr>
              <p:cNvPr id="14" name="AutoShape 17"/>
              <p:cNvSpPr>
                <a:spLocks noChangeArrowheads="1"/>
              </p:cNvSpPr>
              <p:nvPr/>
            </p:nvSpPr>
            <p:spPr bwMode="auto">
              <a:xfrm>
                <a:off x="6186830" y="3643205"/>
                <a:ext cx="1386260" cy="1299996"/>
              </a:xfrm>
              <a:custGeom>
                <a:avLst/>
                <a:gdLst>
                  <a:gd name="T0" fmla="*/ 1139828 w 21600"/>
                  <a:gd name="T1" fmla="*/ 0 h 21600"/>
                  <a:gd name="T2" fmla="*/ 1139828 w 21600"/>
                  <a:gd name="T3" fmla="*/ 731823 h 21600"/>
                  <a:gd name="T4" fmla="*/ 174327 w 21600"/>
                  <a:gd name="T5" fmla="*/ 1300163 h 21600"/>
                  <a:gd name="T6" fmla="*/ 1385887 w 21600"/>
                  <a:gd name="T7" fmla="*/ 365912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3421 h 21600"/>
                  <a:gd name="T14" fmla="*/ 19923 w 21600"/>
                  <a:gd name="T15" fmla="*/ 873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7765" y="0"/>
                    </a:lnTo>
                    <a:lnTo>
                      <a:pt x="17765" y="3421"/>
                    </a:lnTo>
                    <a:lnTo>
                      <a:pt x="12427" y="3421"/>
                    </a:lnTo>
                    <a:cubicBezTo>
                      <a:pt x="5564" y="3421"/>
                      <a:pt x="0" y="7333"/>
                      <a:pt x="0" y="12158"/>
                    </a:cubicBezTo>
                    <a:lnTo>
                      <a:pt x="0" y="21600"/>
                    </a:lnTo>
                    <a:lnTo>
                      <a:pt x="5434" y="21600"/>
                    </a:lnTo>
                    <a:lnTo>
                      <a:pt x="5434" y="12158"/>
                    </a:lnTo>
                    <a:cubicBezTo>
                      <a:pt x="5434" y="10269"/>
                      <a:pt x="8565" y="8737"/>
                      <a:pt x="12427" y="8737"/>
                    </a:cubicBezTo>
                    <a:lnTo>
                      <a:pt x="17765" y="8737"/>
                    </a:lnTo>
                    <a:lnTo>
                      <a:pt x="17765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 Box 18"/>
              <p:cNvSpPr txBox="1">
                <a:spLocks noChangeArrowheads="1"/>
              </p:cNvSpPr>
              <p:nvPr/>
            </p:nvSpPr>
            <p:spPr bwMode="auto">
              <a:xfrm>
                <a:off x="7215807" y="3228921"/>
                <a:ext cx="1478360" cy="953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Answer y</a:t>
                </a:r>
              </a:p>
            </p:txBody>
          </p:sp>
          <p:sp>
            <p:nvSpPr>
              <p:cNvPr id="16" name="Text Box 22"/>
              <p:cNvSpPr txBox="1">
                <a:spLocks noChangeArrowheads="1"/>
              </p:cNvSpPr>
              <p:nvPr/>
            </p:nvSpPr>
            <p:spPr bwMode="auto">
              <a:xfrm>
                <a:off x="4914900" y="5373358"/>
                <a:ext cx="1271930" cy="9539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en-US" sz="2800" b="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Query </a:t>
                </a:r>
                <a:r>
                  <a:rPr lang="en-US" altLang="en-US" sz="2800" dirty="0" smtClean="0">
                    <a:solidFill>
                      <a:schemeClr val="accent6">
                        <a:lumMod val="75000"/>
                      </a:schemeClr>
                    </a:solidFill>
                    <a:latin typeface="Arial" pitchFamily="34" charset="0"/>
                  </a:rPr>
                  <a:t>x</a:t>
                </a:r>
                <a:endParaRPr lang="en-US" altLang="en-US" sz="280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</a:endParaRPr>
              </a:p>
            </p:txBody>
          </p:sp>
        </p:grpSp>
      </p:grp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2124075" y="3776663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424113" y="1914525"/>
            <a:ext cx="2900362" cy="3219450"/>
            <a:chOff x="2423765" y="1913753"/>
            <a:chExt cx="2900362" cy="3219451"/>
          </a:xfrm>
        </p:grpSpPr>
        <p:pic>
          <p:nvPicPr>
            <p:cNvPr id="19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51" y="2893686"/>
              <a:ext cx="2342758" cy="22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423765" y="1913753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800">
                  <a:latin typeface="Arial" charset="0"/>
                </a:rPr>
                <a:t>Hyper-parameter tuning</a:t>
              </a:r>
            </a:p>
          </p:txBody>
        </p:sp>
      </p:grpSp>
      <p:sp>
        <p:nvSpPr>
          <p:cNvPr id="21" name="Slide Number Placeholder 1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7AE947-2A1D-49DB-AAF9-66B4A4AB34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9600" y="6096000"/>
            <a:ext cx="3784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hlinkClick r:id="rId3"/>
              </a:rPr>
              <a:t>http://codalab.org/AutoML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8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254445"/>
            <a:ext cx="466725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372483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00" y="2971800"/>
            <a:ext cx="1129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/>
              <a:t>THE</a:t>
            </a:r>
          </a:p>
          <a:p>
            <a:pPr algn="ctr"/>
            <a:r>
              <a:rPr lang="en-US" sz="2400" dirty="0" smtClean="0"/>
              <a:t>BOSS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24400" y="5908179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THE ML “STAFF”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Changing roles again!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76675" y="5574923"/>
            <a:ext cx="4962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kNN</a:t>
            </a:r>
            <a:r>
              <a:rPr lang="en-US" altLang="en-US" sz="2800" dirty="0" smtClean="0"/>
              <a:t> Linear  SVM     RF  </a:t>
            </a:r>
            <a:r>
              <a:rPr lang="en-US" altLang="en-US" sz="2600" dirty="0" smtClean="0"/>
              <a:t>boosting</a:t>
            </a:r>
            <a:endParaRPr lang="en-US" sz="2600" dirty="0"/>
          </a:p>
        </p:txBody>
      </p:sp>
      <p:sp>
        <p:nvSpPr>
          <p:cNvPr id="17" name="Bent-Up Arrow 16"/>
          <p:cNvSpPr/>
          <p:nvPr/>
        </p:nvSpPr>
        <p:spPr>
          <a:xfrm flipV="1">
            <a:off x="3479418" y="2025665"/>
            <a:ext cx="2311781" cy="1931052"/>
          </a:xfrm>
          <a:prstGeom prst="bentUpArrow">
            <a:avLst/>
          </a:prstGeom>
          <a:solidFill>
            <a:srgbClr val="0066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6097287" y="1295400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836268" y="4267200"/>
            <a:ext cx="1743075" cy="2114550"/>
          </a:xfrm>
          <a:prstGeom prst="can">
            <a:avLst>
              <a:gd name="adj" fmla="val 30328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/>
              <a:t>TEST</a:t>
            </a: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57600" y="1143000"/>
            <a:ext cx="1744067" cy="52322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2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LAST TIME</a:t>
            </a:r>
            <a:endParaRPr lang="en-US" sz="28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8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3254445"/>
            <a:ext cx="466725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372483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00" y="2971800"/>
            <a:ext cx="1129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 smtClean="0"/>
              <a:t>THE</a:t>
            </a:r>
          </a:p>
          <a:p>
            <a:pPr algn="ctr"/>
            <a:r>
              <a:rPr lang="en-US" sz="2400" dirty="0" smtClean="0"/>
              <a:t>BOSS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24400" y="5908179"/>
            <a:ext cx="312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 smtClean="0"/>
              <a:t>THE ML “STAFF”</a:t>
            </a:r>
            <a:endParaRPr lang="en-US" sz="3200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79418" y="1835944"/>
            <a:ext cx="600075" cy="7429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Changing roles again!</a:t>
            </a:r>
            <a:endParaRPr lang="en-US" dirty="0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786438" y="-26194"/>
            <a:ext cx="2900362" cy="3219450"/>
            <a:chOff x="2423765" y="1913753"/>
            <a:chExt cx="2900362" cy="3219451"/>
          </a:xfrm>
        </p:grpSpPr>
        <p:pic>
          <p:nvPicPr>
            <p:cNvPr id="11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951" y="2893686"/>
              <a:ext cx="2342758" cy="2239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2423765" y="1913753"/>
              <a:ext cx="2900362" cy="132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en-US" altLang="en-US" sz="2800" dirty="0">
                <a:latin typeface="Arial" charset="0"/>
              </a:endParaRPr>
            </a:p>
          </p:txBody>
        </p:sp>
      </p:grpSp>
      <p:sp>
        <p:nvSpPr>
          <p:cNvPr id="13" name="AutoShape 7"/>
          <p:cNvSpPr>
            <a:spLocks noChangeArrowheads="1"/>
          </p:cNvSpPr>
          <p:nvPr/>
        </p:nvSpPr>
        <p:spPr bwMode="auto">
          <a:xfrm rot="5400000">
            <a:off x="4872313" y="3182732"/>
            <a:ext cx="599918" cy="74334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sp>
        <p:nvSpPr>
          <p:cNvPr id="14" name="Rectangle 13"/>
          <p:cNvSpPr/>
          <p:nvPr/>
        </p:nvSpPr>
        <p:spPr>
          <a:xfrm>
            <a:off x="5804201" y="914400"/>
            <a:ext cx="2565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SCIENTIST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76675" y="5574923"/>
            <a:ext cx="4962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kNN</a:t>
            </a:r>
            <a:r>
              <a:rPr lang="en-US" altLang="en-US" sz="2800" dirty="0" smtClean="0"/>
              <a:t> Linear  SVM     RF  </a:t>
            </a:r>
            <a:r>
              <a:rPr lang="en-US" altLang="en-US" sz="2600" dirty="0" smtClean="0"/>
              <a:t>boosting</a:t>
            </a:r>
            <a:endParaRPr lang="en-US" sz="2600" dirty="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836268" y="4267200"/>
            <a:ext cx="1743075" cy="2114550"/>
          </a:xfrm>
          <a:prstGeom prst="can">
            <a:avLst>
              <a:gd name="adj" fmla="val 30328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/>
              <a:t>TEST</a:t>
            </a:r>
            <a:endParaRPr lang="en-US" altLang="en-US" sz="24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4201297" y="986690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6400800" y="2362200"/>
            <a:ext cx="1764808" cy="907256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Validation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>
            <a:off x="5691390" y="3400736"/>
            <a:ext cx="1764808" cy="1552264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47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" y="0"/>
            <a:ext cx="9144000" cy="1285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13" y="79953"/>
            <a:ext cx="8590005" cy="1752600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latin typeface="Calibri Light" panose="020F0302020204030204" pitchFamily="34" charset="0"/>
              </a:rPr>
              <a:t>DATA SCIENTIST</a:t>
            </a:r>
            <a:endParaRPr lang="en-US" sz="8800" b="1" dirty="0">
              <a:latin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16" y="5486400"/>
            <a:ext cx="7391400" cy="11430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 are tuning the </a:t>
            </a:r>
            <a:r>
              <a:rPr lang="en-US" dirty="0" err="1" smtClean="0">
                <a:solidFill>
                  <a:srgbClr val="C00000"/>
                </a:solidFill>
              </a:rPr>
              <a:t>hyperparameters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Symbol" panose="05050102010706020507" pitchFamily="18" charset="2"/>
              </a:rPr>
              <a:t>q.</a:t>
            </a:r>
          </a:p>
          <a:p>
            <a:r>
              <a:rPr lang="en-US" dirty="0">
                <a:solidFill>
                  <a:srgbClr val="C00000"/>
                </a:solidFill>
              </a:rPr>
              <a:t>Y</a:t>
            </a:r>
            <a:r>
              <a:rPr lang="en-US" dirty="0" smtClean="0">
                <a:solidFill>
                  <a:srgbClr val="C00000"/>
                </a:solidFill>
              </a:rPr>
              <a:t>our “training data” is the validation set.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319683" y="440659"/>
            <a:ext cx="4157318" cy="4876914"/>
            <a:chOff x="2819400" y="2286000"/>
            <a:chExt cx="2900362" cy="329565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819400" y="2286000"/>
              <a:ext cx="2900362" cy="3219450"/>
              <a:chOff x="2423765" y="1913753"/>
              <a:chExt cx="2900362" cy="3219451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51" y="2893686"/>
                <a:ext cx="2342758" cy="2239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21"/>
              <p:cNvSpPr>
                <a:spLocks noChangeArrowheads="1"/>
              </p:cNvSpPr>
              <p:nvPr/>
            </p:nvSpPr>
            <p:spPr bwMode="auto">
              <a:xfrm>
                <a:off x="2423765" y="1913753"/>
                <a:ext cx="2900362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en-US" altLang="en-US" sz="2800" dirty="0">
                  <a:latin typeface="Arial" charset="0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2837163" y="3226594"/>
              <a:ext cx="2565591" cy="311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433762" y="4674394"/>
              <a:ext cx="1764808" cy="907256"/>
            </a:xfrm>
            <a:prstGeom prst="can">
              <a:avLst>
                <a:gd name="adj" fmla="val 30328"/>
              </a:avLst>
            </a:prstGeom>
            <a:gradFill rotWithShape="0">
              <a:gsLst>
                <a:gs pos="0">
                  <a:srgbClr val="336699"/>
                </a:gs>
                <a:gs pos="100000">
                  <a:srgbClr val="F9FAFC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 dirty="0" smtClean="0"/>
                <a:t>Validation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 dirty="0" smtClean="0"/>
                <a:t>set</a:t>
              </a:r>
              <a:endParaRPr lang="en-US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3140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11147</TotalTime>
  <Words>1018</Words>
  <Application>Microsoft Office PowerPoint</Application>
  <PresentationFormat>On-screen Show (4:3)</PresentationFormat>
  <Paragraphs>342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UCB - CS189 Introduction to Machine Learning Fall 2015 Lecture 10: Model search</vt:lpstr>
      <vt:lpstr>Come to my office hours… Wed 2:30-4:30 Soda 329</vt:lpstr>
      <vt:lpstr>PowerPoint Presentation</vt:lpstr>
      <vt:lpstr>Remember: The DREAM</vt:lpstr>
      <vt:lpstr>Remember: The REALITY</vt:lpstr>
      <vt:lpstr>Changing roles again!</vt:lpstr>
      <vt:lpstr>Changing roles again!</vt:lpstr>
      <vt:lpstr>PowerPoint Presentation</vt:lpstr>
      <vt:lpstr>DATA SCIENTIST</vt:lpstr>
      <vt:lpstr>           Produce 3 models: 1) “Hebb’s rule” linear model f(x) = w  x = Sk yk xk  x 2) Regularized linear model f(x) = w  x = Sk ak xk  x 3) Parzen windows f(x) = Sk yk k(xk, x)  4) Non-linear model f(x) = w  F(x) = Sk ak k(xk, x) </vt:lpstr>
      <vt:lpstr>What are hyper-parameters</vt:lpstr>
      <vt:lpstr>Hyper-models</vt:lpstr>
      <vt:lpstr>Model selection / hyper-parameter search</vt:lpstr>
      <vt:lpstr>Model selection /       hyper-parameter search</vt:lpstr>
      <vt:lpstr>Search strategies</vt:lpstr>
      <vt:lpstr>Wrappers:  your learning machine is a black box</vt:lpstr>
      <vt:lpstr>What the learning machines do:</vt:lpstr>
      <vt:lpstr>What you have to do:</vt:lpstr>
      <vt:lpstr>Grid search</vt:lpstr>
      <vt:lpstr>Your options</vt:lpstr>
      <vt:lpstr>    Filter methods</vt:lpstr>
      <vt:lpstr>    Good choice!</vt:lpstr>
      <vt:lpstr>Prior knowledge</vt:lpstr>
      <vt:lpstr>Unsupervised learning</vt:lpstr>
      <vt:lpstr>Transfer learning</vt:lpstr>
      <vt:lpstr>Transfer learning</vt:lpstr>
      <vt:lpstr>Transfer learning</vt:lpstr>
      <vt:lpstr>Transfer learning</vt:lpstr>
      <vt:lpstr>Meta learning</vt:lpstr>
      <vt:lpstr>Pre-selection with a surrogate learning machine</vt:lpstr>
      <vt:lpstr>    “Fancy” search (a.k.a. heuristic search)</vt:lpstr>
      <vt:lpstr>    Intensive search Example: simulated annealing</vt:lpstr>
      <vt:lpstr>Greedy search Example: pattern search</vt:lpstr>
      <vt:lpstr>Cross-validation</vt:lpstr>
      <vt:lpstr>What should be K in K-fold?</vt:lpstr>
      <vt:lpstr>Why choose?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242</cp:revision>
  <dcterms:created xsi:type="dcterms:W3CDTF">2015-08-27T16:47:59Z</dcterms:created>
  <dcterms:modified xsi:type="dcterms:W3CDTF">2015-09-29T19:11:42Z</dcterms:modified>
</cp:coreProperties>
</file>